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651" r:id="rId2"/>
    <p:sldId id="650" r:id="rId3"/>
    <p:sldId id="652" r:id="rId4"/>
    <p:sldId id="654" r:id="rId5"/>
    <p:sldId id="6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1F92A-5707-4F53-A031-B61863BB9186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22B6-90DD-479B-8CB6-483E203DA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5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2449B-9F1C-40BB-BA84-F5FB2666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BAB9C-3586-404A-A2C9-85B7A228E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20CE2-844F-48C7-AE88-3B5C2315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31BC-F787-4316-BD91-73A02F545307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3F324-30B9-440C-ACB6-9D4FBE7F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D7A7E-64C0-4C72-AF03-3B8EA0C9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C104-D630-4DCF-B29E-0BC992FF1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18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F64D-F06C-464E-A708-9D233689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58614-50D0-481B-8432-A0D217BCD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3D33B-871F-4F88-B602-A8F7258D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31BC-F787-4316-BD91-73A02F545307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FAFDF-2F8B-4929-80F3-CB8A652A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DCDF3-DEF1-4589-A16F-BA468868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C104-D630-4DCF-B29E-0BC992FF1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9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51A59-C5C0-4B2D-8A70-FB8CDB96F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CA066-471D-48FB-99E5-03F1B6E4F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CB934-0EA8-4D39-B0BC-6380C1CE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31BC-F787-4316-BD91-73A02F545307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917A2-3F01-4512-B414-3531A3D0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14083-F4EA-40DE-8166-1CA6F101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C104-D630-4DCF-B29E-0BC992FF1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88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676F-9401-4BCA-B292-444A0E7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61C21-34F1-4982-B49F-19C29408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B4991-5951-4EEA-B36F-588677ED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31BC-F787-4316-BD91-73A02F545307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5A7EA-8D64-4E13-A6F3-25EB19EF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7AC15-4313-4CB7-979E-6B1264F8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C104-D630-4DCF-B29E-0BC992FF1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5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99B4-6E11-4D72-84CB-9C55CC8F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295A8-59E8-4AB5-900D-7ECE5D8C6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E95A3-03A6-45E9-BB24-19608494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31BC-F787-4316-BD91-73A02F545307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298FA-FE24-4183-83C5-D07558DF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43B99-5B20-43C4-847E-6F24EF1B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C104-D630-4DCF-B29E-0BC992FF1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7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35B7-7C7E-4995-9379-271B5E47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2A9AE-666C-4347-9B7A-8D1FC2AFC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81E90-78E9-45A5-B62B-81C5D50F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B8910-5A18-4956-9717-CD03EC3A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31BC-F787-4316-BD91-73A02F545307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AFDF6-7E68-4F7D-B027-121AB2B0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91C6D-DC3B-4D66-B528-12CF5571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C104-D630-4DCF-B29E-0BC992FF1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0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F2B7-99C9-41AA-8811-031D1887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EFEE5-180C-450E-93F8-CB0082654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20382-51C0-45A9-B001-BCEFD1C30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D43F8-ED04-4AAE-B375-F47A3D5A4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3ED43-7F6D-4F0A-8504-5B668A318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5098F4-ECF3-4A34-A2C9-698DCB67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31BC-F787-4316-BD91-73A02F545307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85C19-740A-4EEE-8176-BB3797F6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028485-EB4A-4425-98DB-B697C6CD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C104-D630-4DCF-B29E-0BC992FF1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7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9ED8-D413-4810-8BDC-31DB0237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C296DE-5AC1-4434-96D8-ECE447BB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31BC-F787-4316-BD91-73A02F545307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E36B4-7C75-4D9E-975C-A298FCCD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A91DD-DAE2-4F1C-A6F6-3A2F2B78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C104-D630-4DCF-B29E-0BC992FF1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7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256C36-77C8-4186-B878-138A784D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31BC-F787-4316-BD91-73A02F545307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9B9F4-9791-426C-B398-B4978DC1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719E0-0430-4664-A3CE-65144381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C104-D630-4DCF-B29E-0BC992FF1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2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2889-E442-45ED-B31E-514FA586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7FEF-B4CD-48DF-A4E2-6B34CDBCD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06E3A-A37A-4DBE-B9E5-1415DFA13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8544A-4FD7-42AF-B0CD-5E4EBD6D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31BC-F787-4316-BD91-73A02F545307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1F1F0-AA81-4D69-AC3B-3269D2D1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0A4BC-990B-4873-BBF6-37E3B962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C104-D630-4DCF-B29E-0BC992FF1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29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CFFE-E5E4-428F-8B50-27A4F232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FE429-7D7F-4C1B-8E10-CB45AEDD8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7423A-83F8-4215-8628-48435CF15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83D05-4F61-4DE8-8DC8-4176A541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31BC-F787-4316-BD91-73A02F545307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81129-DBCE-40E3-9CFF-40BF36DB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6AF4B-26A1-40EE-A54A-18FA353E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C104-D630-4DCF-B29E-0BC992FF1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5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04D9A-F475-4938-94CF-70E64CDB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77737-2335-47A9-ADC8-222D926AE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668F-6662-43FF-91AD-CB68CAA34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31BC-F787-4316-BD91-73A02F545307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4712D-DC47-4F98-B9C0-689C4B137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DA7F-753D-490F-8E95-1B5968002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C104-D630-4DCF-B29E-0BC992FF1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2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F25745DD-F192-4B31-A693-9BECB59BD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15557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F54378-50FE-4DB6-9065-BAA7012E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4EBB9BCA-FEF9-43EB-85CE-92448066DE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9413" y="990600"/>
            <a:ext cx="7280275" cy="5867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sz="2000"/>
          </a:p>
          <a:p>
            <a:r>
              <a:rPr lang="en-GB" altLang="en-US"/>
              <a:t>Phase I	: First  in man </a:t>
            </a:r>
            <a:r>
              <a:rPr lang="en-GB" altLang="en-US">
                <a:sym typeface="Wingdings" panose="05000000000000000000" pitchFamily="2" charset="2"/>
              </a:rPr>
              <a:t> safety</a:t>
            </a:r>
            <a:endParaRPr lang="en-GB" altLang="en-US"/>
          </a:p>
          <a:p>
            <a:r>
              <a:rPr lang="en-GB" altLang="en-US" sz="2000"/>
              <a:t>			</a:t>
            </a:r>
            <a:r>
              <a:rPr lang="en-GB" altLang="en-US"/>
              <a:t>27 medications in 27 trials </a:t>
            </a:r>
          </a:p>
          <a:p>
            <a:endParaRPr lang="en-GB" altLang="en-US" sz="2000"/>
          </a:p>
          <a:p>
            <a:endParaRPr lang="en-GB" altLang="en-US" sz="2000"/>
          </a:p>
          <a:p>
            <a:r>
              <a:rPr lang="en-GB" altLang="en-US"/>
              <a:t>Phase II	: First  in patient </a:t>
            </a:r>
            <a:r>
              <a:rPr lang="en-GB" altLang="en-US">
                <a:sym typeface="Wingdings" panose="05000000000000000000" pitchFamily="2" charset="2"/>
              </a:rPr>
              <a:t>d</a:t>
            </a:r>
            <a:r>
              <a:rPr lang="en-GB" altLang="en-US"/>
              <a:t>osing</a:t>
            </a:r>
          </a:p>
          <a:p>
            <a:r>
              <a:rPr lang="en-GB" altLang="en-US" sz="2000"/>
              <a:t>			</a:t>
            </a:r>
            <a:r>
              <a:rPr lang="en-GB" altLang="en-US"/>
              <a:t>65 medications in 73 trials </a:t>
            </a:r>
          </a:p>
          <a:p>
            <a:endParaRPr lang="en-GB" altLang="en-US" sz="2000"/>
          </a:p>
          <a:p>
            <a:endParaRPr lang="en-GB" altLang="en-US" sz="2000"/>
          </a:p>
          <a:p>
            <a:r>
              <a:rPr lang="en-GB" altLang="en-US"/>
              <a:t>Phase III	: Efficacy</a:t>
            </a:r>
          </a:p>
          <a:p>
            <a:r>
              <a:rPr lang="en-GB" altLang="en-US" sz="2000"/>
              <a:t>			</a:t>
            </a:r>
            <a:r>
              <a:rPr lang="en-GB" altLang="en-US"/>
              <a:t>29 medications in 36 trials </a:t>
            </a:r>
          </a:p>
          <a:p>
            <a:r>
              <a:rPr lang="en-GB" altLang="en-US"/>
              <a:t>	</a:t>
            </a:r>
          </a:p>
          <a:p>
            <a:pPr lvl="1" eaLnBrk="1" hangingPunct="1"/>
            <a:endParaRPr lang="en-GB" alt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27746-9B48-4F9F-9CFA-6FF1C4718C24}"/>
              </a:ext>
            </a:extLst>
          </p:cNvPr>
          <p:cNvSpPr txBox="1"/>
          <p:nvPr/>
        </p:nvSpPr>
        <p:spPr>
          <a:xfrm>
            <a:off x="7924800" y="1851025"/>
            <a:ext cx="3003550" cy="31019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10% memory enhancing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10% symptom control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80% disease modifying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99C57-7921-4EF3-942C-1CBEE2067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463" y="1884363"/>
            <a:ext cx="366553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9EC8AE-319E-44AC-8080-0EC19BAE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0575" y="4325938"/>
            <a:ext cx="26352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B53AC78B-20CD-4EC5-BAFC-F9269897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03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3DDACEB5-FFD8-4581-A42C-8C2B71CC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663" y="3278188"/>
            <a:ext cx="172243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297AA5A1-756E-4762-9583-6DDC38C2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8913" y="3278188"/>
            <a:ext cx="172243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3A13A94D-7C9F-4643-88F8-C0233517A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>
            <a:extLst>
              <a:ext uri="{FF2B5EF4-FFF2-40B4-BE49-F238E27FC236}">
                <a16:creationId xmlns:a16="http://schemas.microsoft.com/office/drawing/2014/main" id="{55A6EC33-A5FE-4F1A-B1BC-E14066A6E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160338"/>
            <a:ext cx="284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1">
                <a:solidFill>
                  <a:schemeClr val="bg1"/>
                </a:solidFill>
              </a:rPr>
              <a:t>Pre-clinical research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041F37EF-EEE2-4AFD-ADCB-707B8701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1863725"/>
            <a:ext cx="173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1">
                <a:solidFill>
                  <a:schemeClr val="bg1"/>
                </a:solidFill>
              </a:rPr>
              <a:t>First in man studies 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476A0972-AD1C-4985-80FF-B85D0C814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3" y="1863725"/>
            <a:ext cx="1946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1">
                <a:solidFill>
                  <a:schemeClr val="bg1"/>
                </a:solidFill>
              </a:rPr>
              <a:t>First in patient studies 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4EE389F2-77FF-4D63-8446-61B2D6842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70250"/>
            <a:ext cx="1774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1">
                <a:solidFill>
                  <a:schemeClr val="bg1"/>
                </a:solidFill>
              </a:rPr>
              <a:t>Large clinical trial(s)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E1D8442B-4670-4656-BE4D-9039D8785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2732088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1">
                <a:solidFill>
                  <a:schemeClr val="bg1"/>
                </a:solidFill>
              </a:rPr>
              <a:t>Pilot </a:t>
            </a:r>
          </a:p>
          <a:p>
            <a:r>
              <a:rPr lang="en-GB" altLang="en-US" sz="2000" b="1">
                <a:solidFill>
                  <a:schemeClr val="bg1"/>
                </a:solidFill>
              </a:rPr>
              <a:t>studies 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2AB2E13B-E849-43D4-B961-7C1BAE788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838" y="4491038"/>
            <a:ext cx="1776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1">
                <a:solidFill>
                  <a:schemeClr val="bg1"/>
                </a:solidFill>
              </a:rPr>
              <a:t>Post licence surveillance </a:t>
            </a:r>
          </a:p>
        </p:txBody>
      </p:sp>
      <p:sp>
        <p:nvSpPr>
          <p:cNvPr id="21513" name="TextBox 17">
            <a:extLst>
              <a:ext uri="{FF2B5EF4-FFF2-40B4-BE49-F238E27FC236}">
                <a16:creationId xmlns:a16="http://schemas.microsoft.com/office/drawing/2014/main" id="{8777F6A3-62B6-4B76-9908-5E89A4186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6230938"/>
            <a:ext cx="212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1">
                <a:solidFill>
                  <a:schemeClr val="bg1"/>
                </a:solidFill>
              </a:rPr>
              <a:t>Recommended in guidelines </a:t>
            </a:r>
          </a:p>
        </p:txBody>
      </p:sp>
      <p:pic>
        <p:nvPicPr>
          <p:cNvPr id="21514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39967500-BA73-4A98-9B8D-CE0DD77D3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4838" y="88900"/>
            <a:ext cx="33147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C1BCB85-CD1F-43D7-8E69-41508C445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163" y="1863725"/>
            <a:ext cx="2289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1">
            <a:extLst>
              <a:ext uri="{FF2B5EF4-FFF2-40B4-BE49-F238E27FC236}">
                <a16:creationId xmlns:a16="http://schemas.microsoft.com/office/drawing/2014/main" id="{290E0015-9927-437F-91A6-FCF049176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25" y="2635250"/>
            <a:ext cx="35417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C577265-2A0D-4DCC-A5F3-5E1059DF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4229100"/>
            <a:ext cx="3238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960472-7891-44A3-843B-35AF6671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5561013"/>
            <a:ext cx="16652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847452-5DC5-4CA1-AC86-F9617DEBE992}"/>
              </a:ext>
            </a:extLst>
          </p:cNvPr>
          <p:cNvSpPr/>
          <p:nvPr/>
        </p:nvSpPr>
        <p:spPr>
          <a:xfrm>
            <a:off x="9882188" y="5784850"/>
            <a:ext cx="2190750" cy="869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B3884E-FB16-441E-9902-E589971C7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0763" y="5853113"/>
            <a:ext cx="22209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Carleen Smith</dc:creator>
  <cp:lastModifiedBy>Carleen Smith</cp:lastModifiedBy>
  <cp:revision>7</cp:revision>
  <dcterms:created xsi:type="dcterms:W3CDTF">2021-09-29T09:14:52Z</dcterms:created>
  <dcterms:modified xsi:type="dcterms:W3CDTF">2021-09-29T09:42:09Z</dcterms:modified>
</cp:coreProperties>
</file>