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87" r:id="rId3"/>
  </p:sldMasterIdLst>
  <p:notesMasterIdLst>
    <p:notesMasterId r:id="rId12"/>
  </p:notesMasterIdLst>
  <p:sldIdLst>
    <p:sldId id="538" r:id="rId4"/>
    <p:sldId id="273" r:id="rId5"/>
    <p:sldId id="282" r:id="rId6"/>
    <p:sldId id="539" r:id="rId7"/>
    <p:sldId id="540" r:id="rId8"/>
    <p:sldId id="417" r:id="rId9"/>
    <p:sldId id="288" r:id="rId10"/>
    <p:sldId id="583"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16" userDrawn="1">
          <p15:clr>
            <a:srgbClr val="A4A3A4"/>
          </p15:clr>
        </p15:guide>
        <p15:guide id="2" pos="195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riam Scarpa (PGR)" initials="MS(" lastIdx="5" clrIdx="0">
    <p:extLst>
      <p:ext uri="{19B8F6BF-5375-455C-9EA6-DF929625EA0E}">
        <p15:presenceInfo xmlns:p15="http://schemas.microsoft.com/office/powerpoint/2012/main" userId="S::m.scarpa.1@research.gla.ac.uk::2cab9019-6f8c-4bf1-9a2c-69694583458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BD46F7-8F31-4253-8B6B-03F7074840C3}" v="690" dt="2021-09-20T11:13:19.1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02" autoAdjust="0"/>
    <p:restoredTop sz="77358" autoAdjust="0"/>
  </p:normalViewPr>
  <p:slideViewPr>
    <p:cSldViewPr snapToGrid="0" showGuides="1">
      <p:cViewPr varScale="1">
        <p:scale>
          <a:sx n="69" d="100"/>
          <a:sy n="69" d="100"/>
        </p:scale>
        <p:origin x="1500" y="72"/>
      </p:cViewPr>
      <p:guideLst>
        <p:guide orient="horz" pos="3816"/>
        <p:guide pos="1958"/>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commentAuthors" Target="commentAuthors.xml"/><Relationship Id="rId18" Type="http://schemas.microsoft.com/office/2015/10/relationships/revisionInfo" Target="revisionInfo.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9-20T10:36:10.736" idx="5">
    <p:pos x="10" y="10"/>
    <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2B67AF-1542-4F6C-9B12-CE26022A1632}" type="datetimeFigureOut">
              <a:rPr lang="en-GB" smtClean="0"/>
              <a:t>29/09/2021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1DBBAD-1F03-4FD2-AEC7-038417D1971E}" type="slidenum">
              <a:rPr lang="en-GB" smtClean="0"/>
              <a:t>‹#›</a:t>
            </a:fld>
            <a:endParaRPr lang="en-GB"/>
          </a:p>
        </p:txBody>
      </p:sp>
    </p:spTree>
    <p:extLst>
      <p:ext uri="{BB962C8B-B14F-4D97-AF65-F5344CB8AC3E}">
        <p14:creationId xmlns:p14="http://schemas.microsoft.com/office/powerpoint/2010/main" val="1858861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Hi everyone, my name is Miriam Scarpa and I am here to talk you about drug discovery from the perspective of a fundamental scientist</a:t>
            </a:r>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4A02F00-C535-204F-B4B5-528FB2DC4FE2}" type="slidenum">
              <a:rPr kumimoji="0" lang="en-US" sz="1200" b="0" i="0" u="none" strike="noStrike" kern="1200" cap="none" spc="0" normalizeH="0" baseline="0" noProof="0" smtClean="0">
                <a:ln>
                  <a:noFill/>
                </a:ln>
                <a:solidFill>
                  <a:prstClr val="black"/>
                </a:solidFill>
                <a:effectLst/>
                <a:uLnTx/>
                <a:uFillTx/>
                <a:latin typeface="Arial" charset="0"/>
                <a:ea typeface="ヒラギノ角ゴ Pro W3"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rial" charset="0"/>
              <a:ea typeface="ヒラギノ角ゴ Pro W3" charset="-128"/>
              <a:cs typeface="+mn-cs"/>
            </a:endParaRPr>
          </a:p>
        </p:txBody>
      </p:sp>
    </p:spTree>
    <p:extLst>
      <p:ext uri="{BB962C8B-B14F-4D97-AF65-F5344CB8AC3E}">
        <p14:creationId xmlns:p14="http://schemas.microsoft.com/office/powerpoint/2010/main" val="3708993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am a PhD student at the University of Glasgow centre for translational pharmacology. Our research focus on drug targets for the treatment of disease, including AD, and translate our findings into the clinics. </a:t>
            </a:r>
          </a:p>
          <a:p>
            <a:endParaRPr lang="en-GB" dirty="0"/>
          </a:p>
        </p:txBody>
      </p:sp>
      <p:sp>
        <p:nvSpPr>
          <p:cNvPr id="4" name="Slide Number Placeholder 3"/>
          <p:cNvSpPr>
            <a:spLocks noGrp="1"/>
          </p:cNvSpPr>
          <p:nvPr>
            <p:ph type="sldNum" sz="quarter" idx="5"/>
          </p:nvPr>
        </p:nvSpPr>
        <p:spPr/>
        <p:txBody>
          <a:bodyPr/>
          <a:lstStyle/>
          <a:p>
            <a:fld id="{6B1DBBAD-1F03-4FD2-AEC7-038417D1971E}" type="slidenum">
              <a:rPr lang="en-GB" smtClean="0"/>
              <a:t>2</a:t>
            </a:fld>
            <a:endParaRPr lang="en-GB"/>
          </a:p>
        </p:txBody>
      </p:sp>
    </p:spTree>
    <p:extLst>
      <p:ext uri="{BB962C8B-B14F-4D97-AF65-F5344CB8AC3E}">
        <p14:creationId xmlns:p14="http://schemas.microsoft.com/office/powerpoint/2010/main" val="3913502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wish to take you through the process of drug discovery as fundamental scientists and will start from the rationale behind the choice of a certain drug target</a:t>
            </a:r>
          </a:p>
        </p:txBody>
      </p:sp>
      <p:sp>
        <p:nvSpPr>
          <p:cNvPr id="4" name="Slide Number Placeholder 3"/>
          <p:cNvSpPr>
            <a:spLocks noGrp="1"/>
          </p:cNvSpPr>
          <p:nvPr>
            <p:ph type="sldNum" sz="quarter" idx="5"/>
          </p:nvPr>
        </p:nvSpPr>
        <p:spPr/>
        <p:txBody>
          <a:bodyPr/>
          <a:lstStyle/>
          <a:p>
            <a:fld id="{6B1DBBAD-1F03-4FD2-AEC7-038417D1971E}" type="slidenum">
              <a:rPr lang="en-GB" smtClean="0"/>
              <a:t>3</a:t>
            </a:fld>
            <a:endParaRPr lang="en-GB"/>
          </a:p>
        </p:txBody>
      </p:sp>
    </p:spTree>
    <p:extLst>
      <p:ext uri="{BB962C8B-B14F-4D97-AF65-F5344CB8AC3E}">
        <p14:creationId xmlns:p14="http://schemas.microsoft.com/office/powerpoint/2010/main" val="381353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 is characterised by the presence </a:t>
            </a:r>
            <a:r>
              <a:rPr lang="en-GB" dirty="0" err="1"/>
              <a:t>iin</a:t>
            </a:r>
            <a:r>
              <a:rPr lang="en-GB" dirty="0"/>
              <a:t> the brain of toxic aggregates formed by misfolded proteins such as </a:t>
            </a:r>
            <a:r>
              <a:rPr lang="en-GB" dirty="0" err="1"/>
              <a:t>Abeta</a:t>
            </a:r>
            <a:r>
              <a:rPr lang="en-GB" dirty="0"/>
              <a:t> plaques and NFT. </a:t>
            </a:r>
          </a:p>
          <a:p>
            <a:r>
              <a:rPr lang="en-GB" dirty="0"/>
              <a:t>AD is a neurodegenerative condition, meaning that it causes the progressive loss of brain cells, the neurons resulting is the shrinkage of the brain tissue as you can see in these images. In particular, neurodegeneration is usually found in the hippocampus and the cortex which  brain regions that play key roles in learning and memory</a:t>
            </a:r>
          </a:p>
          <a:p>
            <a:r>
              <a:rPr lang="en-GB" dirty="0"/>
              <a:t>In addition, AD is characterised by cholinergic hypofunction, which is the decrease in cholinergic signalling caused by the selective loss of cholinergic neurons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B1DBBAD-1F03-4FD2-AEC7-038417D1971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ヒラギノ角ゴ Pro W3"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ヒラギノ角ゴ Pro W3" charset="-128"/>
              <a:cs typeface="+mn-cs"/>
            </a:endParaRPr>
          </a:p>
        </p:txBody>
      </p:sp>
    </p:spTree>
    <p:extLst>
      <p:ext uri="{BB962C8B-B14F-4D97-AF65-F5344CB8AC3E}">
        <p14:creationId xmlns:p14="http://schemas.microsoft.com/office/powerpoint/2010/main" val="2961807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Cholinergic neurons are neurons communicate/signal using the neurotransmitter acetylcholine that binds to and activates cholinergic receptors that include muscarinic and nicotinic receptors, at the synapse, the communication interface between neurons.</a:t>
            </a:r>
          </a:p>
          <a:p>
            <a:r>
              <a:rPr lang="en-GB" dirty="0"/>
              <a:t>In the brain, when cholinergic receptors are activated by acetylcholine, their signalling ultimately contribute to the generate and store memory. </a:t>
            </a:r>
          </a:p>
          <a:p>
            <a:r>
              <a:rPr lang="en-GB" dirty="0"/>
              <a:t>However in the brain of AD patients, the neurons releasing Acetylcholine are lost due to neurodegeneration, decreasing cholinergic signalling and causing memory impairments that are typical of AD</a:t>
            </a:r>
          </a:p>
          <a:p>
            <a:r>
              <a:rPr lang="en-GB" dirty="0"/>
              <a:t>And the current treatment available for AD and other forms of dementia aim to stabilise the levels of </a:t>
            </a:r>
            <a:r>
              <a:rPr lang="en-GB" dirty="0" err="1"/>
              <a:t>ACh</a:t>
            </a:r>
            <a:r>
              <a:rPr lang="en-GB" dirty="0"/>
              <a:t> in the brain.</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B1DBBAD-1F03-4FD2-AEC7-038417D1971E}" type="slidenum">
              <a:rPr kumimoji="0" lang="en-GB" sz="1200" b="0" i="0" u="none" strike="noStrike" kern="1200" cap="none" spc="0" normalizeH="0" baseline="0" noProof="0" smtClean="0">
                <a:ln>
                  <a:noFill/>
                </a:ln>
                <a:solidFill>
                  <a:prstClr val="black"/>
                </a:solidFill>
                <a:effectLst/>
                <a:uLnTx/>
                <a:uFillTx/>
                <a:latin typeface="Arial" charset="0"/>
                <a:ea typeface="ヒラギノ角ゴ Pro W3"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Arial" charset="0"/>
              <a:ea typeface="ヒラギノ角ゴ Pro W3" charset="-128"/>
              <a:cs typeface="+mn-cs"/>
            </a:endParaRPr>
          </a:p>
        </p:txBody>
      </p:sp>
    </p:spTree>
    <p:extLst>
      <p:ext uri="{BB962C8B-B14F-4D97-AF65-F5344CB8AC3E}">
        <p14:creationId xmlns:p14="http://schemas.microsoft.com/office/powerpoint/2010/main" val="1239517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fact, the frontline medications available are </a:t>
            </a:r>
            <a:r>
              <a:rPr lang="en-GB" dirty="0" err="1"/>
              <a:t>AChEI</a:t>
            </a:r>
            <a:r>
              <a:rPr lang="en-GB" dirty="0"/>
              <a:t> prevent, that act on </a:t>
            </a:r>
            <a:r>
              <a:rPr lang="en-GB" dirty="0" err="1"/>
              <a:t>AChE</a:t>
            </a:r>
            <a:r>
              <a:rPr lang="en-GB" dirty="0"/>
              <a:t> to prevent the breakdown of Ach at the synapse t</a:t>
            </a:r>
            <a:r>
              <a:rPr lang="en-GB" baseline="0" dirty="0"/>
              <a:t>hereby</a:t>
            </a:r>
            <a:r>
              <a:rPr lang="en-GB" dirty="0"/>
              <a:t> potentiating Ach signalling</a:t>
            </a:r>
          </a:p>
          <a:p>
            <a:r>
              <a:rPr lang="en-GB" dirty="0"/>
              <a:t>However, </a:t>
            </a:r>
            <a:r>
              <a:rPr lang="en-GB" dirty="0" err="1"/>
              <a:t>AChEI</a:t>
            </a:r>
            <a:r>
              <a:rPr lang="en-GB" dirty="0"/>
              <a:t> only provide symptomatic relief and only</a:t>
            </a:r>
            <a:r>
              <a:rPr lang="en-GB" baseline="0" dirty="0"/>
              <a:t> have effects</a:t>
            </a:r>
            <a:r>
              <a:rPr lang="en-GB" dirty="0"/>
              <a:t> on mild to moderate AD whereas they stop working after the disease is progressed after a certain point. </a:t>
            </a:r>
          </a:p>
          <a:p>
            <a:r>
              <a:rPr lang="en-GB" dirty="0"/>
              <a:t>Moreover, cholinergic receptors are present throughout</a:t>
            </a:r>
            <a:r>
              <a:rPr lang="en-GB" baseline="0" dirty="0"/>
              <a:t> the whole body, causing a systemic upregulation of the cholinergic signalling leading poorly-tolerated off-target adverse effects, which are so awful that they are summarised by the acronym SLUDGE</a:t>
            </a:r>
          </a:p>
          <a:p>
            <a:r>
              <a:rPr lang="en-GB" baseline="0" dirty="0"/>
              <a:t>However, Our group, and many others, have been focussing on the M1 subtype muscarinic receptor as drug target for selective pharmacological treatment for AD</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4A02F00-C535-204F-B4B5-528FB2DC4FE2}" type="slidenum">
              <a:rPr kumimoji="0" lang="en-US" sz="1200" b="0" i="0" u="none" strike="noStrike" kern="1200" cap="none" spc="0" normalizeH="0" baseline="0" noProof="0" smtClean="0">
                <a:ln>
                  <a:noFill/>
                </a:ln>
                <a:solidFill>
                  <a:prstClr val="black"/>
                </a:solidFill>
                <a:effectLst/>
                <a:uLnTx/>
                <a:uFillTx/>
                <a:latin typeface="Arial" charset="0"/>
                <a:ea typeface="ヒラギノ角ゴ Pro W3"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rial" charset="0"/>
              <a:ea typeface="ヒラギノ角ゴ Pro W3" charset="-128"/>
              <a:cs typeface="+mn-cs"/>
            </a:endParaRPr>
          </a:p>
        </p:txBody>
      </p:sp>
    </p:spTree>
    <p:extLst>
      <p:ext uri="{BB962C8B-B14F-4D97-AF65-F5344CB8AC3E}">
        <p14:creationId xmlns:p14="http://schemas.microsoft.com/office/powerpoint/2010/main" val="3480319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Therefore the rationale is to use medicines that selectively activate the M1 receptors in the brain for the treatment of dementia and AD</a:t>
            </a:r>
          </a:p>
        </p:txBody>
      </p:sp>
      <p:sp>
        <p:nvSpPr>
          <p:cNvPr id="4" name="Slide Number Placeholder 3"/>
          <p:cNvSpPr>
            <a:spLocks noGrp="1"/>
          </p:cNvSpPr>
          <p:nvPr>
            <p:ph type="sldNum" sz="quarter" idx="5"/>
          </p:nvPr>
        </p:nvSpPr>
        <p:spPr/>
        <p:txBody>
          <a:bodyPr/>
          <a:lstStyle/>
          <a:p>
            <a:fld id="{6B1DBBAD-1F03-4FD2-AEC7-038417D1971E}" type="slidenum">
              <a:rPr lang="en-GB" smtClean="0"/>
              <a:t>7</a:t>
            </a:fld>
            <a:endParaRPr lang="en-GB"/>
          </a:p>
        </p:txBody>
      </p:sp>
    </p:spTree>
    <p:extLst>
      <p:ext uri="{BB962C8B-B14F-4D97-AF65-F5344CB8AC3E}">
        <p14:creationId xmlns:p14="http://schemas.microsoft.com/office/powerpoint/2010/main" val="2151613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B1DBBAD-1F03-4FD2-AEC7-038417D1971E}" type="slidenum">
              <a:rPr lang="en-GB" smtClean="0"/>
              <a:t>8</a:t>
            </a:fld>
            <a:endParaRPr lang="en-GB"/>
          </a:p>
        </p:txBody>
      </p:sp>
    </p:spTree>
    <p:extLst>
      <p:ext uri="{BB962C8B-B14F-4D97-AF65-F5344CB8AC3E}">
        <p14:creationId xmlns:p14="http://schemas.microsoft.com/office/powerpoint/2010/main" val="710507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CB1FC0E-F08A-4CDA-9A08-10FBA848A211}" type="datetimeFigureOut">
              <a:rPr lang="en-GB" smtClean="0"/>
              <a:t>29/09/2021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76ACFE-69F4-4B69-BE51-0FFB243B75DB}" type="slidenum">
              <a:rPr lang="en-GB" smtClean="0"/>
              <a:t>‹#›</a:t>
            </a:fld>
            <a:endParaRPr lang="en-GB"/>
          </a:p>
        </p:txBody>
      </p:sp>
    </p:spTree>
    <p:extLst>
      <p:ext uri="{BB962C8B-B14F-4D97-AF65-F5344CB8AC3E}">
        <p14:creationId xmlns:p14="http://schemas.microsoft.com/office/powerpoint/2010/main" val="15386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B1FC0E-F08A-4CDA-9A08-10FBA848A211}" type="datetimeFigureOut">
              <a:rPr lang="en-GB" smtClean="0"/>
              <a:t>29/09/2021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76ACFE-69F4-4B69-BE51-0FFB243B75DB}" type="slidenum">
              <a:rPr lang="en-GB" smtClean="0"/>
              <a:t>‹#›</a:t>
            </a:fld>
            <a:endParaRPr lang="en-GB"/>
          </a:p>
        </p:txBody>
      </p:sp>
    </p:spTree>
    <p:extLst>
      <p:ext uri="{BB962C8B-B14F-4D97-AF65-F5344CB8AC3E}">
        <p14:creationId xmlns:p14="http://schemas.microsoft.com/office/powerpoint/2010/main" val="4158858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B1FC0E-F08A-4CDA-9A08-10FBA848A211}" type="datetimeFigureOut">
              <a:rPr lang="en-GB" smtClean="0"/>
              <a:t>29/09/2021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76ACFE-69F4-4B69-BE51-0FFB243B75DB}" type="slidenum">
              <a:rPr lang="en-GB" smtClean="0"/>
              <a:t>‹#›</a:t>
            </a:fld>
            <a:endParaRPr lang="en-GB"/>
          </a:p>
        </p:txBody>
      </p:sp>
    </p:spTree>
    <p:extLst>
      <p:ext uri="{BB962C8B-B14F-4D97-AF65-F5344CB8AC3E}">
        <p14:creationId xmlns:p14="http://schemas.microsoft.com/office/powerpoint/2010/main" val="35672607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Rectangle 8"/>
          <p:cNvSpPr/>
          <p:nvPr userDrawn="1"/>
        </p:nvSpPr>
        <p:spPr bwMode="auto">
          <a:xfrm>
            <a:off x="753165" y="1604800"/>
            <a:ext cx="4958792" cy="4954149"/>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4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4" name="Title 1"/>
          <p:cNvSpPr>
            <a:spLocks noGrp="1"/>
          </p:cNvSpPr>
          <p:nvPr>
            <p:ph type="title" hasCustomPrompt="1"/>
          </p:nvPr>
        </p:nvSpPr>
        <p:spPr>
          <a:xfrm>
            <a:off x="719403" y="1604801"/>
            <a:ext cx="4992556" cy="672073"/>
          </a:xfrm>
          <a:prstGeom prst="rect">
            <a:avLst/>
          </a:prstGeom>
        </p:spPr>
        <p:txBody>
          <a:bodyPr/>
          <a:lstStyle>
            <a:lvl1pPr>
              <a:defRPr>
                <a:solidFill>
                  <a:srgbClr val="003560"/>
                </a:solidFill>
                <a:latin typeface="Arial" charset="0"/>
                <a:ea typeface="Arial" charset="0"/>
                <a:cs typeface="Arial" charset="0"/>
              </a:defRPr>
            </a:lvl1pPr>
          </a:lstStyle>
          <a:p>
            <a:r>
              <a:rPr lang="en-US" sz="3200" dirty="0"/>
              <a:t>Title: Font size 24</a:t>
            </a:r>
          </a:p>
        </p:txBody>
      </p:sp>
      <p:sp>
        <p:nvSpPr>
          <p:cNvPr id="5" name="Content Placeholder 2"/>
          <p:cNvSpPr>
            <a:spLocks noGrp="1"/>
          </p:cNvSpPr>
          <p:nvPr>
            <p:ph idx="1" hasCustomPrompt="1"/>
          </p:nvPr>
        </p:nvSpPr>
        <p:spPr>
          <a:xfrm>
            <a:off x="719403" y="2468897"/>
            <a:ext cx="4992556" cy="4128457"/>
          </a:xfrm>
          <a:prstGeom prst="rect">
            <a:avLst/>
          </a:prstGeom>
        </p:spPr>
        <p:txBody>
          <a:bodyPr/>
          <a:lstStyle>
            <a:lvl1pPr>
              <a:defRPr sz="2133">
                <a:solidFill>
                  <a:srgbClr val="003560"/>
                </a:solidFill>
                <a:latin typeface="Arial" charset="0"/>
                <a:ea typeface="Arial" charset="0"/>
                <a:cs typeface="Arial" charset="0"/>
              </a:defRPr>
            </a:lvl1pPr>
          </a:lstStyle>
          <a:p>
            <a:r>
              <a:rPr lang="en-US" sz="1867" dirty="0"/>
              <a:t>Click to add text</a:t>
            </a:r>
          </a:p>
        </p:txBody>
      </p:sp>
    </p:spTree>
    <p:extLst>
      <p:ext uri="{BB962C8B-B14F-4D97-AF65-F5344CB8AC3E}">
        <p14:creationId xmlns:p14="http://schemas.microsoft.com/office/powerpoint/2010/main" val="16444907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6" name="Rectangle 5"/>
          <p:cNvSpPr/>
          <p:nvPr userDrawn="1"/>
        </p:nvSpPr>
        <p:spPr bwMode="auto">
          <a:xfrm>
            <a:off x="753165" y="1604800"/>
            <a:ext cx="4958792" cy="4954149"/>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4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4" name="Title 1"/>
          <p:cNvSpPr>
            <a:spLocks noGrp="1"/>
          </p:cNvSpPr>
          <p:nvPr>
            <p:ph type="title" hasCustomPrompt="1"/>
          </p:nvPr>
        </p:nvSpPr>
        <p:spPr>
          <a:xfrm>
            <a:off x="719403" y="1604801"/>
            <a:ext cx="4992556" cy="672073"/>
          </a:xfrm>
          <a:prstGeom prst="rect">
            <a:avLst/>
          </a:prstGeom>
        </p:spPr>
        <p:txBody>
          <a:bodyPr/>
          <a:lstStyle>
            <a:lvl1pPr>
              <a:defRPr>
                <a:solidFill>
                  <a:srgbClr val="003560"/>
                </a:solidFill>
                <a:latin typeface="Arial" charset="0"/>
                <a:ea typeface="Arial" charset="0"/>
                <a:cs typeface="Arial" charset="0"/>
              </a:defRPr>
            </a:lvl1pPr>
          </a:lstStyle>
          <a:p>
            <a:r>
              <a:rPr lang="en-US" sz="3200" dirty="0"/>
              <a:t>Title: Font size 24</a:t>
            </a:r>
          </a:p>
        </p:txBody>
      </p:sp>
      <p:sp>
        <p:nvSpPr>
          <p:cNvPr id="5" name="Content Placeholder 2"/>
          <p:cNvSpPr>
            <a:spLocks noGrp="1"/>
          </p:cNvSpPr>
          <p:nvPr>
            <p:ph idx="1" hasCustomPrompt="1"/>
          </p:nvPr>
        </p:nvSpPr>
        <p:spPr>
          <a:xfrm>
            <a:off x="719403" y="2468897"/>
            <a:ext cx="4992556" cy="4128457"/>
          </a:xfrm>
          <a:prstGeom prst="rect">
            <a:avLst/>
          </a:prstGeom>
        </p:spPr>
        <p:txBody>
          <a:bodyPr/>
          <a:lstStyle>
            <a:lvl1pPr>
              <a:defRPr sz="2133">
                <a:solidFill>
                  <a:srgbClr val="003560"/>
                </a:solidFill>
                <a:latin typeface="Arial" charset="0"/>
                <a:ea typeface="Arial" charset="0"/>
                <a:cs typeface="Arial" charset="0"/>
              </a:defRPr>
            </a:lvl1pPr>
          </a:lstStyle>
          <a:p>
            <a:r>
              <a:rPr lang="en-US" sz="1867" dirty="0"/>
              <a:t>Click to add text</a:t>
            </a:r>
          </a:p>
        </p:txBody>
      </p:sp>
    </p:spTree>
    <p:extLst>
      <p:ext uri="{BB962C8B-B14F-4D97-AF65-F5344CB8AC3E}">
        <p14:creationId xmlns:p14="http://schemas.microsoft.com/office/powerpoint/2010/main" val="3481575832"/>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Rectangle 8"/>
          <p:cNvSpPr/>
          <p:nvPr userDrawn="1"/>
        </p:nvSpPr>
        <p:spPr bwMode="auto">
          <a:xfrm>
            <a:off x="753165" y="1604799"/>
            <a:ext cx="4958792" cy="4954149"/>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4" name="Title 1"/>
          <p:cNvSpPr>
            <a:spLocks noGrp="1"/>
          </p:cNvSpPr>
          <p:nvPr>
            <p:ph type="title" hasCustomPrompt="1"/>
          </p:nvPr>
        </p:nvSpPr>
        <p:spPr>
          <a:xfrm>
            <a:off x="719402" y="1604800"/>
            <a:ext cx="4992556" cy="672073"/>
          </a:xfrm>
          <a:prstGeom prst="rect">
            <a:avLst/>
          </a:prstGeom>
        </p:spPr>
        <p:txBody>
          <a:bodyPr/>
          <a:lstStyle>
            <a:lvl1pPr>
              <a:defRPr>
                <a:solidFill>
                  <a:srgbClr val="003560"/>
                </a:solidFill>
                <a:latin typeface="Arial" charset="0"/>
                <a:ea typeface="Arial" charset="0"/>
                <a:cs typeface="Arial" charset="0"/>
              </a:defRPr>
            </a:lvl1pPr>
          </a:lstStyle>
          <a:p>
            <a:r>
              <a:rPr lang="en-US" sz="3200" dirty="0"/>
              <a:t>Title: Font size 24</a:t>
            </a:r>
          </a:p>
        </p:txBody>
      </p:sp>
      <p:sp>
        <p:nvSpPr>
          <p:cNvPr id="5" name="Content Placeholder 2"/>
          <p:cNvSpPr>
            <a:spLocks noGrp="1"/>
          </p:cNvSpPr>
          <p:nvPr>
            <p:ph idx="1" hasCustomPrompt="1"/>
          </p:nvPr>
        </p:nvSpPr>
        <p:spPr>
          <a:xfrm>
            <a:off x="719402" y="2468896"/>
            <a:ext cx="4992556" cy="4128457"/>
          </a:xfrm>
          <a:prstGeom prst="rect">
            <a:avLst/>
          </a:prstGeom>
        </p:spPr>
        <p:txBody>
          <a:bodyPr/>
          <a:lstStyle>
            <a:lvl1pPr>
              <a:defRPr sz="2133">
                <a:solidFill>
                  <a:srgbClr val="003560"/>
                </a:solidFill>
                <a:latin typeface="Arial" charset="0"/>
                <a:ea typeface="Arial" charset="0"/>
                <a:cs typeface="Arial" charset="0"/>
              </a:defRPr>
            </a:lvl1pPr>
          </a:lstStyle>
          <a:p>
            <a:r>
              <a:rPr lang="en-US" sz="1867" dirty="0"/>
              <a:t>Click to add text</a:t>
            </a:r>
          </a:p>
        </p:txBody>
      </p:sp>
    </p:spTree>
    <p:extLst>
      <p:ext uri="{BB962C8B-B14F-4D97-AF65-F5344CB8AC3E}">
        <p14:creationId xmlns:p14="http://schemas.microsoft.com/office/powerpoint/2010/main" val="6327391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6" name="Rectangle 5"/>
          <p:cNvSpPr/>
          <p:nvPr userDrawn="1"/>
        </p:nvSpPr>
        <p:spPr bwMode="auto">
          <a:xfrm>
            <a:off x="753165" y="1604799"/>
            <a:ext cx="4958792" cy="4954149"/>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4" name="Title 1"/>
          <p:cNvSpPr>
            <a:spLocks noGrp="1"/>
          </p:cNvSpPr>
          <p:nvPr>
            <p:ph type="title" hasCustomPrompt="1"/>
          </p:nvPr>
        </p:nvSpPr>
        <p:spPr>
          <a:xfrm>
            <a:off x="719402" y="1604800"/>
            <a:ext cx="4992556" cy="672073"/>
          </a:xfrm>
          <a:prstGeom prst="rect">
            <a:avLst/>
          </a:prstGeom>
        </p:spPr>
        <p:txBody>
          <a:bodyPr/>
          <a:lstStyle>
            <a:lvl1pPr>
              <a:defRPr>
                <a:solidFill>
                  <a:srgbClr val="003560"/>
                </a:solidFill>
                <a:latin typeface="Arial" charset="0"/>
                <a:ea typeface="Arial" charset="0"/>
                <a:cs typeface="Arial" charset="0"/>
              </a:defRPr>
            </a:lvl1pPr>
          </a:lstStyle>
          <a:p>
            <a:r>
              <a:rPr lang="en-US" sz="3200" dirty="0"/>
              <a:t>Title: Font size 24</a:t>
            </a:r>
          </a:p>
        </p:txBody>
      </p:sp>
      <p:sp>
        <p:nvSpPr>
          <p:cNvPr id="5" name="Content Placeholder 2"/>
          <p:cNvSpPr>
            <a:spLocks noGrp="1"/>
          </p:cNvSpPr>
          <p:nvPr>
            <p:ph idx="1" hasCustomPrompt="1"/>
          </p:nvPr>
        </p:nvSpPr>
        <p:spPr>
          <a:xfrm>
            <a:off x="719402" y="2468896"/>
            <a:ext cx="4992556" cy="4128457"/>
          </a:xfrm>
          <a:prstGeom prst="rect">
            <a:avLst/>
          </a:prstGeom>
        </p:spPr>
        <p:txBody>
          <a:bodyPr/>
          <a:lstStyle>
            <a:lvl1pPr>
              <a:defRPr sz="2133">
                <a:solidFill>
                  <a:srgbClr val="003560"/>
                </a:solidFill>
                <a:latin typeface="Arial" charset="0"/>
                <a:ea typeface="Arial" charset="0"/>
                <a:cs typeface="Arial" charset="0"/>
              </a:defRPr>
            </a:lvl1pPr>
          </a:lstStyle>
          <a:p>
            <a:r>
              <a:rPr lang="en-US" sz="1867" dirty="0"/>
              <a:t>Click to add text</a:t>
            </a:r>
          </a:p>
        </p:txBody>
      </p:sp>
    </p:spTree>
    <p:extLst>
      <p:ext uri="{BB962C8B-B14F-4D97-AF65-F5344CB8AC3E}">
        <p14:creationId xmlns:p14="http://schemas.microsoft.com/office/powerpoint/2010/main" val="1944765943"/>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B1FC0E-F08A-4CDA-9A08-10FBA848A211}" type="datetimeFigureOut">
              <a:rPr lang="en-GB" smtClean="0"/>
              <a:t>29/09/2021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76ACFE-69F4-4B69-BE51-0FFB243B75DB}" type="slidenum">
              <a:rPr lang="en-GB" smtClean="0"/>
              <a:t>‹#›</a:t>
            </a:fld>
            <a:endParaRPr lang="en-GB"/>
          </a:p>
        </p:txBody>
      </p:sp>
    </p:spTree>
    <p:extLst>
      <p:ext uri="{BB962C8B-B14F-4D97-AF65-F5344CB8AC3E}">
        <p14:creationId xmlns:p14="http://schemas.microsoft.com/office/powerpoint/2010/main" val="1421742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B1FC0E-F08A-4CDA-9A08-10FBA848A211}" type="datetimeFigureOut">
              <a:rPr lang="en-GB" smtClean="0"/>
              <a:t>29/09/2021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76ACFE-69F4-4B69-BE51-0FFB243B75DB}" type="slidenum">
              <a:rPr lang="en-GB" smtClean="0"/>
              <a:t>‹#›</a:t>
            </a:fld>
            <a:endParaRPr lang="en-GB"/>
          </a:p>
        </p:txBody>
      </p:sp>
    </p:spTree>
    <p:extLst>
      <p:ext uri="{BB962C8B-B14F-4D97-AF65-F5344CB8AC3E}">
        <p14:creationId xmlns:p14="http://schemas.microsoft.com/office/powerpoint/2010/main" val="2634685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CB1FC0E-F08A-4CDA-9A08-10FBA848A211}" type="datetimeFigureOut">
              <a:rPr lang="en-GB" smtClean="0"/>
              <a:t>29/09/2021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76ACFE-69F4-4B69-BE51-0FFB243B75DB}" type="slidenum">
              <a:rPr lang="en-GB" smtClean="0"/>
              <a:t>‹#›</a:t>
            </a:fld>
            <a:endParaRPr lang="en-GB"/>
          </a:p>
        </p:txBody>
      </p:sp>
    </p:spTree>
    <p:extLst>
      <p:ext uri="{BB962C8B-B14F-4D97-AF65-F5344CB8AC3E}">
        <p14:creationId xmlns:p14="http://schemas.microsoft.com/office/powerpoint/2010/main" val="18095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CB1FC0E-F08A-4CDA-9A08-10FBA848A211}" type="datetimeFigureOut">
              <a:rPr lang="en-GB" smtClean="0"/>
              <a:t>29/09/2021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B76ACFE-69F4-4B69-BE51-0FFB243B75DB}" type="slidenum">
              <a:rPr lang="en-GB" smtClean="0"/>
              <a:t>‹#›</a:t>
            </a:fld>
            <a:endParaRPr lang="en-GB"/>
          </a:p>
        </p:txBody>
      </p:sp>
    </p:spTree>
    <p:extLst>
      <p:ext uri="{BB962C8B-B14F-4D97-AF65-F5344CB8AC3E}">
        <p14:creationId xmlns:p14="http://schemas.microsoft.com/office/powerpoint/2010/main" val="152753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CB1FC0E-F08A-4CDA-9A08-10FBA848A211}" type="datetimeFigureOut">
              <a:rPr lang="en-GB" smtClean="0"/>
              <a:t>29/09/2021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B76ACFE-69F4-4B69-BE51-0FFB243B75DB}" type="slidenum">
              <a:rPr lang="en-GB" smtClean="0"/>
              <a:t>‹#›</a:t>
            </a:fld>
            <a:endParaRPr lang="en-GB"/>
          </a:p>
        </p:txBody>
      </p:sp>
    </p:spTree>
    <p:extLst>
      <p:ext uri="{BB962C8B-B14F-4D97-AF65-F5344CB8AC3E}">
        <p14:creationId xmlns:p14="http://schemas.microsoft.com/office/powerpoint/2010/main" val="1339600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B1FC0E-F08A-4CDA-9A08-10FBA848A211}" type="datetimeFigureOut">
              <a:rPr lang="en-GB" smtClean="0"/>
              <a:t>29/09/2021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B76ACFE-69F4-4B69-BE51-0FFB243B75DB}" type="slidenum">
              <a:rPr lang="en-GB" smtClean="0"/>
              <a:t>‹#›</a:t>
            </a:fld>
            <a:endParaRPr lang="en-GB"/>
          </a:p>
        </p:txBody>
      </p:sp>
    </p:spTree>
    <p:extLst>
      <p:ext uri="{BB962C8B-B14F-4D97-AF65-F5344CB8AC3E}">
        <p14:creationId xmlns:p14="http://schemas.microsoft.com/office/powerpoint/2010/main" val="2449577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B1FC0E-F08A-4CDA-9A08-10FBA848A211}" type="datetimeFigureOut">
              <a:rPr lang="en-GB" smtClean="0"/>
              <a:t>29/09/2021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76ACFE-69F4-4B69-BE51-0FFB243B75DB}" type="slidenum">
              <a:rPr lang="en-GB" smtClean="0"/>
              <a:t>‹#›</a:t>
            </a:fld>
            <a:endParaRPr lang="en-GB"/>
          </a:p>
        </p:txBody>
      </p:sp>
    </p:spTree>
    <p:extLst>
      <p:ext uri="{BB962C8B-B14F-4D97-AF65-F5344CB8AC3E}">
        <p14:creationId xmlns:p14="http://schemas.microsoft.com/office/powerpoint/2010/main" val="3124503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B1FC0E-F08A-4CDA-9A08-10FBA848A211}" type="datetimeFigureOut">
              <a:rPr lang="en-GB" smtClean="0"/>
              <a:t>29/09/2021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76ACFE-69F4-4B69-BE51-0FFB243B75DB}" type="slidenum">
              <a:rPr lang="en-GB" smtClean="0"/>
              <a:t>‹#›</a:t>
            </a:fld>
            <a:endParaRPr lang="en-GB"/>
          </a:p>
        </p:txBody>
      </p:sp>
    </p:spTree>
    <p:extLst>
      <p:ext uri="{BB962C8B-B14F-4D97-AF65-F5344CB8AC3E}">
        <p14:creationId xmlns:p14="http://schemas.microsoft.com/office/powerpoint/2010/main" val="1248589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B1FC0E-F08A-4CDA-9A08-10FBA848A211}" type="datetimeFigureOut">
              <a:rPr lang="en-GB" smtClean="0"/>
              <a:t>29/09/2021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76ACFE-69F4-4B69-BE51-0FFB243B75DB}" type="slidenum">
              <a:rPr lang="en-GB" smtClean="0"/>
              <a:t>‹#›</a:t>
            </a:fld>
            <a:endParaRPr lang="en-GB"/>
          </a:p>
        </p:txBody>
      </p:sp>
    </p:spTree>
    <p:extLst>
      <p:ext uri="{BB962C8B-B14F-4D97-AF65-F5344CB8AC3E}">
        <p14:creationId xmlns:p14="http://schemas.microsoft.com/office/powerpoint/2010/main" val="29229379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bwMode="auto">
          <a:xfrm>
            <a:off x="753165" y="1604800"/>
            <a:ext cx="4958792" cy="4954149"/>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4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4" name="Rectangle 3"/>
          <p:cNvSpPr/>
          <p:nvPr userDrawn="1"/>
        </p:nvSpPr>
        <p:spPr bwMode="auto">
          <a:xfrm>
            <a:off x="753165" y="1604800"/>
            <a:ext cx="4958792" cy="4954149"/>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4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3966851682"/>
      </p:ext>
    </p:extLst>
  </p:cSld>
  <p:clrMap bg1="lt1" tx1="dk1" bg2="lt2" tx2="dk2" accent1="accent1" accent2="accent2" accent3="accent3" accent4="accent4" accent5="accent5" accent6="accent6" hlink="hlink" folHlink="folHlink"/>
  <p:sldLayoutIdLst>
    <p:sldLayoutId id="2147483685" r:id="rId1"/>
    <p:sldLayoutId id="2147483686" r:id="rId2"/>
  </p:sldLayoutIdLst>
  <p:txStyles>
    <p:titleStyle>
      <a:lvl1pPr algn="l" rtl="0" eaLnBrk="1" fontAlgn="base" hangingPunct="1">
        <a:lnSpc>
          <a:spcPct val="90000"/>
        </a:lnSpc>
        <a:spcBef>
          <a:spcPct val="0"/>
        </a:spcBef>
        <a:spcAft>
          <a:spcPct val="0"/>
        </a:spcAft>
        <a:defRPr sz="3733" b="1" spc="-13">
          <a:solidFill>
            <a:srgbClr val="483F6A"/>
          </a:solidFill>
          <a:latin typeface="Times New Roman"/>
          <a:ea typeface="ヒラギノ角ゴ Pro W3" charset="0"/>
          <a:cs typeface="Times New Roman"/>
        </a:defRPr>
      </a:lvl1pPr>
      <a:lvl2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2pPr>
      <a:lvl3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3pPr>
      <a:lvl4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4pPr>
      <a:lvl5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5pPr>
      <a:lvl6pPr marL="609570"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6pPr>
      <a:lvl7pPr marL="1219140"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7pPr>
      <a:lvl8pPr marL="1828709"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8pPr>
      <a:lvl9pPr marL="2438278"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9pPr>
    </p:titleStyle>
    <p:bodyStyle>
      <a:lvl1pPr marL="457178" indent="-457178" algn="l" rtl="0" eaLnBrk="1" fontAlgn="base" hangingPunct="1">
        <a:spcBef>
          <a:spcPct val="20000"/>
        </a:spcBef>
        <a:spcAft>
          <a:spcPct val="0"/>
        </a:spcAft>
        <a:defRPr sz="2133">
          <a:solidFill>
            <a:srgbClr val="4F5961"/>
          </a:solidFill>
          <a:latin typeface="+mn-lt"/>
          <a:ea typeface="ヒラギノ角ゴ Pro W3" charset="0"/>
          <a:cs typeface="ヒラギノ角ゴ Pro W3" charset="0"/>
        </a:defRPr>
      </a:lvl1pPr>
      <a:lvl2pPr marL="609570" algn="l" rtl="0" eaLnBrk="1" fontAlgn="base" hangingPunct="1">
        <a:spcBef>
          <a:spcPct val="20000"/>
        </a:spcBef>
        <a:spcAft>
          <a:spcPct val="0"/>
        </a:spcAft>
        <a:defRPr sz="1600">
          <a:solidFill>
            <a:srgbClr val="00213B"/>
          </a:solidFill>
          <a:latin typeface="+mn-lt"/>
          <a:ea typeface="ヒラギノ角ゴ Pro W3" charset="0"/>
          <a:cs typeface="ＭＳ Ｐゴシック" charset="0"/>
        </a:defRPr>
      </a:lvl2pPr>
      <a:lvl3pPr marL="1219140" algn="l" rtl="0" eaLnBrk="1" fontAlgn="base" hangingPunct="1">
        <a:spcBef>
          <a:spcPct val="20000"/>
        </a:spcBef>
        <a:spcAft>
          <a:spcPct val="0"/>
        </a:spcAft>
        <a:defRPr sz="1600" b="1">
          <a:solidFill>
            <a:srgbClr val="00213B"/>
          </a:solidFill>
          <a:latin typeface="+mn-lt"/>
          <a:ea typeface="ＭＳ Ｐゴシック" charset="0"/>
          <a:cs typeface="ＭＳ Ｐゴシック" charset="0"/>
        </a:defRPr>
      </a:lvl3pPr>
      <a:lvl4pPr marL="1828709" algn="l" rtl="0" eaLnBrk="1" fontAlgn="base" hangingPunct="1">
        <a:spcBef>
          <a:spcPct val="20000"/>
        </a:spcBef>
        <a:spcAft>
          <a:spcPct val="0"/>
        </a:spcAft>
        <a:defRPr sz="1600">
          <a:solidFill>
            <a:srgbClr val="00213B"/>
          </a:solidFill>
          <a:latin typeface="+mn-lt"/>
          <a:ea typeface="ＭＳ Ｐゴシック" charset="0"/>
          <a:cs typeface="ＭＳ Ｐゴシック" charset="0"/>
        </a:defRPr>
      </a:lvl4pPr>
      <a:lvl5pPr marL="2438278" algn="l" rtl="0" eaLnBrk="1" fontAlgn="base" hangingPunct="1">
        <a:spcBef>
          <a:spcPct val="20000"/>
        </a:spcBef>
        <a:spcAft>
          <a:spcPct val="0"/>
        </a:spcAft>
        <a:defRPr sz="1600">
          <a:solidFill>
            <a:srgbClr val="00213B"/>
          </a:solidFill>
          <a:latin typeface="+mn-lt"/>
          <a:ea typeface="ＭＳ Ｐゴシック" charset="0"/>
          <a:cs typeface="ＭＳ Ｐゴシック" charset="0"/>
        </a:defRPr>
      </a:lvl5pPr>
      <a:lvl6pPr marL="3352632" indent="-304784" algn="l" rtl="0" eaLnBrk="1" fontAlgn="base" hangingPunct="1">
        <a:spcBef>
          <a:spcPct val="20000"/>
        </a:spcBef>
        <a:spcAft>
          <a:spcPct val="0"/>
        </a:spcAft>
        <a:buChar char="»"/>
        <a:defRPr sz="2133">
          <a:solidFill>
            <a:srgbClr val="00213B"/>
          </a:solidFill>
          <a:latin typeface="+mn-lt"/>
          <a:ea typeface="+mn-ea"/>
        </a:defRPr>
      </a:lvl6pPr>
      <a:lvl7pPr marL="3962202" indent="-304784" algn="l" rtl="0" eaLnBrk="1" fontAlgn="base" hangingPunct="1">
        <a:spcBef>
          <a:spcPct val="20000"/>
        </a:spcBef>
        <a:spcAft>
          <a:spcPct val="0"/>
        </a:spcAft>
        <a:buChar char="»"/>
        <a:defRPr sz="2133">
          <a:solidFill>
            <a:srgbClr val="00213B"/>
          </a:solidFill>
          <a:latin typeface="+mn-lt"/>
          <a:ea typeface="+mn-ea"/>
        </a:defRPr>
      </a:lvl7pPr>
      <a:lvl8pPr marL="4571772" indent="-304784" algn="l" rtl="0" eaLnBrk="1" fontAlgn="base" hangingPunct="1">
        <a:spcBef>
          <a:spcPct val="20000"/>
        </a:spcBef>
        <a:spcAft>
          <a:spcPct val="0"/>
        </a:spcAft>
        <a:buChar char="»"/>
        <a:defRPr sz="2133">
          <a:solidFill>
            <a:srgbClr val="00213B"/>
          </a:solidFill>
          <a:latin typeface="+mn-lt"/>
          <a:ea typeface="+mn-ea"/>
        </a:defRPr>
      </a:lvl8pPr>
      <a:lvl9pPr marL="5181341" indent="-304784" algn="l" rtl="0" eaLnBrk="1" fontAlgn="base" hangingPunct="1">
        <a:spcBef>
          <a:spcPct val="20000"/>
        </a:spcBef>
        <a:spcAft>
          <a:spcPct val="0"/>
        </a:spcAft>
        <a:buChar char="»"/>
        <a:defRPr sz="2133">
          <a:solidFill>
            <a:srgbClr val="00213B"/>
          </a:solidFill>
          <a:latin typeface="+mn-lt"/>
          <a:ea typeface="+mn-ea"/>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bwMode="auto">
          <a:xfrm>
            <a:off x="753165" y="1604799"/>
            <a:ext cx="4958792" cy="4954149"/>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4" name="Rectangle 3"/>
          <p:cNvSpPr/>
          <p:nvPr userDrawn="1"/>
        </p:nvSpPr>
        <p:spPr bwMode="auto">
          <a:xfrm>
            <a:off x="753165" y="1604799"/>
            <a:ext cx="4958792" cy="4954149"/>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893923972"/>
      </p:ext>
    </p:extLst>
  </p:cSld>
  <p:clrMap bg1="lt1" tx1="dk1" bg2="lt2" tx2="dk2" accent1="accent1" accent2="accent2" accent3="accent3" accent4="accent4" accent5="accent5" accent6="accent6" hlink="hlink" folHlink="folHlink"/>
  <p:sldLayoutIdLst>
    <p:sldLayoutId id="2147483688" r:id="rId1"/>
    <p:sldLayoutId id="2147483689" r:id="rId2"/>
  </p:sldLayoutIdLst>
  <p:txStyles>
    <p:titleStyle>
      <a:lvl1pPr algn="l" rtl="0" eaLnBrk="1" fontAlgn="base" hangingPunct="1">
        <a:lnSpc>
          <a:spcPct val="90000"/>
        </a:lnSpc>
        <a:spcBef>
          <a:spcPct val="0"/>
        </a:spcBef>
        <a:spcAft>
          <a:spcPct val="0"/>
        </a:spcAft>
        <a:defRPr sz="3733" b="1" spc="-13">
          <a:solidFill>
            <a:srgbClr val="483F6A"/>
          </a:solidFill>
          <a:latin typeface="Times New Roman"/>
          <a:ea typeface="ヒラギノ角ゴ Pro W3" charset="0"/>
          <a:cs typeface="Times New Roman"/>
        </a:defRPr>
      </a:lvl1pPr>
      <a:lvl2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2pPr>
      <a:lvl3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3pPr>
      <a:lvl4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4pPr>
      <a:lvl5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5pPr>
      <a:lvl6pPr marL="609585"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6pPr>
      <a:lvl7pPr marL="1219170"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7pPr>
      <a:lvl8pPr marL="1828754"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8pPr>
      <a:lvl9pPr marL="2438339"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9pPr>
    </p:titleStyle>
    <p:bodyStyle>
      <a:lvl1pPr marL="457189" indent="-457189" algn="l" rtl="0" eaLnBrk="1" fontAlgn="base" hangingPunct="1">
        <a:spcBef>
          <a:spcPct val="20000"/>
        </a:spcBef>
        <a:spcAft>
          <a:spcPct val="0"/>
        </a:spcAft>
        <a:defRPr sz="2133">
          <a:solidFill>
            <a:srgbClr val="4F5961"/>
          </a:solidFill>
          <a:latin typeface="+mn-lt"/>
          <a:ea typeface="ヒラギノ角ゴ Pro W3" charset="0"/>
          <a:cs typeface="ヒラギノ角ゴ Pro W3" charset="0"/>
        </a:defRPr>
      </a:lvl1pPr>
      <a:lvl2pPr marL="609585" algn="l" rtl="0" eaLnBrk="1" fontAlgn="base" hangingPunct="1">
        <a:spcBef>
          <a:spcPct val="20000"/>
        </a:spcBef>
        <a:spcAft>
          <a:spcPct val="0"/>
        </a:spcAft>
        <a:defRPr sz="1600">
          <a:solidFill>
            <a:srgbClr val="00213B"/>
          </a:solidFill>
          <a:latin typeface="+mn-lt"/>
          <a:ea typeface="ヒラギノ角ゴ Pro W3" charset="0"/>
          <a:cs typeface="ＭＳ Ｐゴシック" charset="0"/>
        </a:defRPr>
      </a:lvl2pPr>
      <a:lvl3pPr marL="1219170" algn="l" rtl="0" eaLnBrk="1" fontAlgn="base" hangingPunct="1">
        <a:spcBef>
          <a:spcPct val="20000"/>
        </a:spcBef>
        <a:spcAft>
          <a:spcPct val="0"/>
        </a:spcAft>
        <a:defRPr sz="1600" b="1">
          <a:solidFill>
            <a:srgbClr val="00213B"/>
          </a:solidFill>
          <a:latin typeface="+mn-lt"/>
          <a:ea typeface="ＭＳ Ｐゴシック" charset="0"/>
          <a:cs typeface="ＭＳ Ｐゴシック" charset="0"/>
        </a:defRPr>
      </a:lvl3pPr>
      <a:lvl4pPr marL="1828754" algn="l" rtl="0" eaLnBrk="1" fontAlgn="base" hangingPunct="1">
        <a:spcBef>
          <a:spcPct val="20000"/>
        </a:spcBef>
        <a:spcAft>
          <a:spcPct val="0"/>
        </a:spcAft>
        <a:defRPr sz="1600">
          <a:solidFill>
            <a:srgbClr val="00213B"/>
          </a:solidFill>
          <a:latin typeface="+mn-lt"/>
          <a:ea typeface="ＭＳ Ｐゴシック" charset="0"/>
          <a:cs typeface="ＭＳ Ｐゴシック" charset="0"/>
        </a:defRPr>
      </a:lvl4pPr>
      <a:lvl5pPr marL="2438339" algn="l" rtl="0" eaLnBrk="1" fontAlgn="base" hangingPunct="1">
        <a:spcBef>
          <a:spcPct val="20000"/>
        </a:spcBef>
        <a:spcAft>
          <a:spcPct val="0"/>
        </a:spcAft>
        <a:defRPr sz="1600">
          <a:solidFill>
            <a:srgbClr val="00213B"/>
          </a:solidFill>
          <a:latin typeface="+mn-lt"/>
          <a:ea typeface="ＭＳ Ｐゴシック" charset="0"/>
          <a:cs typeface="ＭＳ Ｐゴシック" charset="0"/>
        </a:defRPr>
      </a:lvl5pPr>
      <a:lvl6pPr marL="3352716" indent="-304792" algn="l" rtl="0" eaLnBrk="1" fontAlgn="base" hangingPunct="1">
        <a:spcBef>
          <a:spcPct val="20000"/>
        </a:spcBef>
        <a:spcAft>
          <a:spcPct val="0"/>
        </a:spcAft>
        <a:buChar char="»"/>
        <a:defRPr sz="2133">
          <a:solidFill>
            <a:srgbClr val="00213B"/>
          </a:solidFill>
          <a:latin typeface="+mn-lt"/>
          <a:ea typeface="+mn-ea"/>
        </a:defRPr>
      </a:lvl6pPr>
      <a:lvl7pPr marL="3962301" indent="-304792" algn="l" rtl="0" eaLnBrk="1" fontAlgn="base" hangingPunct="1">
        <a:spcBef>
          <a:spcPct val="20000"/>
        </a:spcBef>
        <a:spcAft>
          <a:spcPct val="0"/>
        </a:spcAft>
        <a:buChar char="»"/>
        <a:defRPr sz="2133">
          <a:solidFill>
            <a:srgbClr val="00213B"/>
          </a:solidFill>
          <a:latin typeface="+mn-lt"/>
          <a:ea typeface="+mn-ea"/>
        </a:defRPr>
      </a:lvl7pPr>
      <a:lvl8pPr marL="4571886" indent="-304792" algn="l" rtl="0" eaLnBrk="1" fontAlgn="base" hangingPunct="1">
        <a:spcBef>
          <a:spcPct val="20000"/>
        </a:spcBef>
        <a:spcAft>
          <a:spcPct val="0"/>
        </a:spcAft>
        <a:buChar char="»"/>
        <a:defRPr sz="2133">
          <a:solidFill>
            <a:srgbClr val="00213B"/>
          </a:solidFill>
          <a:latin typeface="+mn-lt"/>
          <a:ea typeface="+mn-ea"/>
        </a:defRPr>
      </a:lvl8pPr>
      <a:lvl9pPr marL="5181470" indent="-304792" algn="l" rtl="0" eaLnBrk="1" fontAlgn="base" hangingPunct="1">
        <a:spcBef>
          <a:spcPct val="20000"/>
        </a:spcBef>
        <a:spcAft>
          <a:spcPct val="0"/>
        </a:spcAft>
        <a:buChar char="»"/>
        <a:defRPr sz="2133">
          <a:solidFill>
            <a:srgbClr val="00213B"/>
          </a:solidFill>
          <a:latin typeface="+mn-lt"/>
          <a:ea typeface="+mn-ea"/>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sv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1.jpe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2.jpe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comments" Target="../comments/comment1.xml"/><Relationship Id="rId4" Type="http://schemas.openxmlformats.org/officeDocument/2006/relationships/image" Target="../media/image16.png"/><Relationship Id="rId9" Type="http://schemas.openxmlformats.org/officeDocument/2006/relationships/image" Target="../media/image20.jpe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6.xml"/><Relationship Id="rId7" Type="http://schemas.openxmlformats.org/officeDocument/2006/relationships/image" Target="../media/image23.png"/><Relationship Id="rId2" Type="http://schemas.openxmlformats.org/officeDocument/2006/relationships/slideLayout" Target="../slideLayouts/slideLayout14.xml"/><Relationship Id="rId1" Type="http://schemas.openxmlformats.org/officeDocument/2006/relationships/tags" Target="../tags/tag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 Id="rId9"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AE9A36C-1AB0-4F07-AED6-B3E491E6EDE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677" y="0"/>
            <a:ext cx="12209677" cy="6885384"/>
          </a:xfrm>
          <a:prstGeom prst="rect">
            <a:avLst/>
          </a:prstGeom>
        </p:spPr>
      </p:pic>
      <p:sp>
        <p:nvSpPr>
          <p:cNvPr id="5" name="Title 1"/>
          <p:cNvSpPr>
            <a:spLocks noGrp="1"/>
          </p:cNvSpPr>
          <p:nvPr>
            <p:ph type="title"/>
          </p:nvPr>
        </p:nvSpPr>
        <p:spPr>
          <a:xfrm>
            <a:off x="622948" y="1468605"/>
            <a:ext cx="10462586" cy="2116701"/>
          </a:xfrm>
          <a:prstGeom prst="rect">
            <a:avLst/>
          </a:prstGeom>
        </p:spPr>
        <p:txBody>
          <a:bodyPr/>
          <a:lstStyle/>
          <a:p>
            <a:pPr algn="ctr">
              <a:defRPr/>
            </a:pPr>
            <a:r>
              <a:rPr lang="en-GB" sz="4400" dirty="0">
                <a:ea typeface="+mj-ea"/>
              </a:rPr>
              <a:t>Treating dementia,</a:t>
            </a:r>
            <a:br>
              <a:rPr lang="en-GB" sz="4400" dirty="0">
                <a:ea typeface="+mj-ea"/>
              </a:rPr>
            </a:br>
            <a:r>
              <a:rPr lang="en-GB" sz="4400" dirty="0">
                <a:ea typeface="+mj-ea"/>
              </a:rPr>
              <a:t> what's next and how do we get there? </a:t>
            </a:r>
            <a:br>
              <a:rPr lang="en-GB" sz="3600" dirty="0">
                <a:ea typeface="+mj-ea"/>
              </a:rPr>
            </a:br>
            <a:r>
              <a:rPr lang="en-GB" b="0" dirty="0">
                <a:ea typeface="+mj-ea"/>
              </a:rPr>
              <a:t>A fundamental scientist perspective</a:t>
            </a:r>
            <a:endParaRPr lang="en-US" b="0" dirty="0">
              <a:ea typeface="+mj-ea"/>
            </a:endParaRPr>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7543" y="5653666"/>
            <a:ext cx="2379316" cy="1043727"/>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1485" y="4474113"/>
            <a:ext cx="1971433" cy="1078127"/>
          </a:xfrm>
          <a:prstGeom prst="rect">
            <a:avLst/>
          </a:prstGeom>
        </p:spPr>
      </p:pic>
      <p:sp>
        <p:nvSpPr>
          <p:cNvPr id="10" name="Content Placeholder 2"/>
          <p:cNvSpPr>
            <a:spLocks noGrp="1"/>
          </p:cNvSpPr>
          <p:nvPr>
            <p:ph idx="4294967295"/>
          </p:nvPr>
        </p:nvSpPr>
        <p:spPr bwMode="auto">
          <a:xfrm>
            <a:off x="1753105" y="3423190"/>
            <a:ext cx="8202271" cy="88622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21920" tIns="60960" rIns="121920" bIns="60960" numCol="1" anchor="t" anchorCtr="0" compatLnSpc="1">
            <a:prstTxWarp prst="textNoShape">
              <a:avLst/>
            </a:prstTxWarp>
          </a:bodyPr>
          <a:lstStyle/>
          <a:p>
            <a:pPr algn="ctr"/>
            <a:r>
              <a:rPr lang="en-GB" altLang="en-US" dirty="0">
                <a:latin typeface="Arial" charset="0"/>
                <a:ea typeface="ヒラギノ角ゴ Pro W3" charset="-128"/>
                <a:cs typeface="ヒラギノ角ゴ Pro W3" charset="-128"/>
              </a:rPr>
              <a:t>Alzheimer Scotland Annual conference 2021</a:t>
            </a:r>
          </a:p>
          <a:p>
            <a:pPr algn="ctr"/>
            <a:r>
              <a:rPr lang="en-GB" altLang="en-US" dirty="0">
                <a:latin typeface="Arial" charset="0"/>
                <a:ea typeface="ヒラギノ角ゴ Pro W3" charset="-128"/>
                <a:cs typeface="ヒラギノ角ゴ Pro W3" charset="-128"/>
              </a:rPr>
              <a:t>Miriam Scarpa</a:t>
            </a:r>
          </a:p>
          <a:p>
            <a:pPr algn="ctr"/>
            <a:endParaRPr lang="en-GB" altLang="en-US" dirty="0">
              <a:latin typeface="Arial" charset="0"/>
              <a:ea typeface="ヒラギノ角ゴ Pro W3" charset="-128"/>
              <a:cs typeface="ヒラギノ角ゴ Pro W3" charset="-128"/>
            </a:endParaRPr>
          </a:p>
        </p:txBody>
      </p:sp>
      <p:pic>
        <p:nvPicPr>
          <p:cNvPr id="12" name="Picture 11">
            <a:extLst>
              <a:ext uri="{FF2B5EF4-FFF2-40B4-BE49-F238E27FC236}">
                <a16:creationId xmlns:a16="http://schemas.microsoft.com/office/drawing/2014/main" id="{E268294C-193A-450D-BE76-6341D7D89F2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0" y="356660"/>
            <a:ext cx="2351584" cy="1029883"/>
          </a:xfrm>
          <a:prstGeom prst="rect">
            <a:avLst/>
          </a:prstGeom>
        </p:spPr>
      </p:pic>
      <p:sp>
        <p:nvSpPr>
          <p:cNvPr id="3" name="TextBox 2">
            <a:extLst>
              <a:ext uri="{FF2B5EF4-FFF2-40B4-BE49-F238E27FC236}">
                <a16:creationId xmlns:a16="http://schemas.microsoft.com/office/drawing/2014/main" id="{1261D62D-0E78-4FFD-AF70-6F9559809F54}"/>
              </a:ext>
            </a:extLst>
          </p:cNvPr>
          <p:cNvSpPr txBox="1"/>
          <p:nvPr/>
        </p:nvSpPr>
        <p:spPr>
          <a:xfrm>
            <a:off x="2915387" y="356660"/>
            <a:ext cx="3445174" cy="872034"/>
          </a:xfrm>
          <a:prstGeom prst="rect">
            <a:avLst/>
          </a:prstGeom>
          <a:noFill/>
        </p:spPr>
        <p:txBody>
          <a:bodyPr wrap="none" rtlCol="0">
            <a:spAutoFit/>
          </a:bodyPr>
          <a:lstStyle/>
          <a:p>
            <a:pPr defTabSz="914377">
              <a:lnSpc>
                <a:spcPct val="150000"/>
              </a:lnSpc>
            </a:pPr>
            <a:r>
              <a:rPr lang="en-GB" dirty="0">
                <a:solidFill>
                  <a:srgbClr val="FFFFFE"/>
                </a:solidFill>
                <a:latin typeface="Arial" panose="020B0604020202020204" pitchFamily="34" charset="0"/>
                <a:ea typeface="ヒラギノ角ゴ Pro W3" charset="-128"/>
                <a:cs typeface="Arial" panose="020B0604020202020204" pitchFamily="34" charset="0"/>
              </a:rPr>
              <a:t>@miriamscarpa4</a:t>
            </a:r>
          </a:p>
          <a:p>
            <a:pPr defTabSz="914377">
              <a:lnSpc>
                <a:spcPct val="150000"/>
              </a:lnSpc>
            </a:pPr>
            <a:r>
              <a:rPr lang="en-GB" dirty="0">
                <a:solidFill>
                  <a:srgbClr val="FFFFFE"/>
                </a:solidFill>
                <a:latin typeface="Arial" panose="020B0604020202020204" pitchFamily="34" charset="0"/>
                <a:ea typeface="ヒラギノ角ゴ Pro W3" charset="-128"/>
                <a:cs typeface="Arial" panose="020B0604020202020204" pitchFamily="34" charset="0"/>
              </a:rPr>
              <a:t>m.scarpa.1@research.gla.ac.uk</a:t>
            </a:r>
          </a:p>
        </p:txBody>
      </p:sp>
      <p:pic>
        <p:nvPicPr>
          <p:cNvPr id="6" name="Picture 5" descr="Logo&#10;&#10;Description automatically generated">
            <a:extLst>
              <a:ext uri="{FF2B5EF4-FFF2-40B4-BE49-F238E27FC236}">
                <a16:creationId xmlns:a16="http://schemas.microsoft.com/office/drawing/2014/main" id="{8BBD3867-6FA5-492B-B8D0-2167BBCDB70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555387" y="443067"/>
            <a:ext cx="360000" cy="360000"/>
          </a:xfrm>
          <a:prstGeom prst="rect">
            <a:avLst/>
          </a:prstGeom>
        </p:spPr>
      </p:pic>
      <p:pic>
        <p:nvPicPr>
          <p:cNvPr id="13" name="Graphic 12" descr="Email">
            <a:extLst>
              <a:ext uri="{FF2B5EF4-FFF2-40B4-BE49-F238E27FC236}">
                <a16:creationId xmlns:a16="http://schemas.microsoft.com/office/drawing/2014/main" id="{890377FF-A792-4076-9B0D-FC9C1FCE034C}"/>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555387" y="827607"/>
            <a:ext cx="360000" cy="360000"/>
          </a:xfrm>
          <a:prstGeom prst="rect">
            <a:avLst/>
          </a:prstGeom>
        </p:spPr>
      </p:pic>
      <p:pic>
        <p:nvPicPr>
          <p:cNvPr id="14" name="Picture 13" descr="Text&#10;&#10;Description automatically generated">
            <a:extLst>
              <a:ext uri="{FF2B5EF4-FFF2-40B4-BE49-F238E27FC236}">
                <a16:creationId xmlns:a16="http://schemas.microsoft.com/office/drawing/2014/main" id="{CFBF127D-F743-47B1-81C3-E87B7D2C918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181294" y="109186"/>
            <a:ext cx="1808480" cy="1436841"/>
          </a:xfrm>
          <a:prstGeom prst="rect">
            <a:avLst/>
          </a:prstGeom>
        </p:spPr>
      </p:pic>
    </p:spTree>
    <p:extLst>
      <p:ext uri="{BB962C8B-B14F-4D97-AF65-F5344CB8AC3E}">
        <p14:creationId xmlns:p14="http://schemas.microsoft.com/office/powerpoint/2010/main" val="4287319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posing for a photo&#10;&#10;Description automatically generated">
            <a:extLst>
              <a:ext uri="{FF2B5EF4-FFF2-40B4-BE49-F238E27FC236}">
                <a16:creationId xmlns:a16="http://schemas.microsoft.com/office/drawing/2014/main" id="{0E4B9974-665A-46D7-81F8-46A479C5E98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81446" y="0"/>
            <a:ext cx="10287000" cy="6858000"/>
          </a:xfrm>
          <a:prstGeom prst="rect">
            <a:avLst/>
          </a:prstGeom>
        </p:spPr>
      </p:pic>
      <p:pic>
        <p:nvPicPr>
          <p:cNvPr id="7" name="Picture 6" descr="A person in a lab coat&#10;&#10;Description automatically generated with low confidence">
            <a:extLst>
              <a:ext uri="{FF2B5EF4-FFF2-40B4-BE49-F238E27FC236}">
                <a16:creationId xmlns:a16="http://schemas.microsoft.com/office/drawing/2014/main" id="{4F06D9FE-8150-48D3-8276-B539424006F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609598"/>
            <a:ext cx="3495554" cy="7553611"/>
          </a:xfrm>
          <a:prstGeom prst="rect">
            <a:avLst/>
          </a:prstGeom>
        </p:spPr>
      </p:pic>
      <p:pic>
        <p:nvPicPr>
          <p:cNvPr id="39" name="Picture 38">
            <a:extLst>
              <a:ext uri="{FF2B5EF4-FFF2-40B4-BE49-F238E27FC236}">
                <a16:creationId xmlns:a16="http://schemas.microsoft.com/office/drawing/2014/main" id="{3E997056-A7BF-419A-9E9C-C589241F60C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9531" y="0"/>
            <a:ext cx="1912397" cy="837540"/>
          </a:xfrm>
          <a:prstGeom prst="rect">
            <a:avLst/>
          </a:prstGeom>
        </p:spPr>
      </p:pic>
      <p:pic>
        <p:nvPicPr>
          <p:cNvPr id="40" name="Picture 39" descr="Text&#10;&#10;Description automatically generated">
            <a:extLst>
              <a:ext uri="{FF2B5EF4-FFF2-40B4-BE49-F238E27FC236}">
                <a16:creationId xmlns:a16="http://schemas.microsoft.com/office/drawing/2014/main" id="{DE266B73-DEDA-4544-94A8-F246D4C062B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008" y="813041"/>
            <a:ext cx="1808480" cy="1436841"/>
          </a:xfrm>
          <a:prstGeom prst="rect">
            <a:avLst/>
          </a:prstGeom>
        </p:spPr>
      </p:pic>
    </p:spTree>
    <p:extLst>
      <p:ext uri="{BB962C8B-B14F-4D97-AF65-F5344CB8AC3E}">
        <p14:creationId xmlns:p14="http://schemas.microsoft.com/office/powerpoint/2010/main" val="3486289211"/>
      </p:ext>
    </p:extLst>
  </p:cSld>
  <p:clrMapOvr>
    <a:masterClrMapping/>
  </p:clrMapOvr>
  <mc:AlternateContent xmlns:mc="http://schemas.openxmlformats.org/markup-compatibility/2006" xmlns:p14="http://schemas.microsoft.com/office/powerpoint/2010/main">
    <mc:Choice Requires="p14">
      <p:transition spd="slow" p14:dur="2000" advTm="7316"/>
    </mc:Choice>
    <mc:Fallback xmlns="">
      <p:transition spd="slow" advTm="7316"/>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AFEBC7-A4F9-4FD5-A627-E8B2B919DCCC}"/>
              </a:ext>
            </a:extLst>
          </p:cNvPr>
          <p:cNvSpPr>
            <a:spLocks noGrp="1"/>
          </p:cNvSpPr>
          <p:nvPr>
            <p:ph idx="1"/>
          </p:nvPr>
        </p:nvSpPr>
        <p:spPr>
          <a:xfrm>
            <a:off x="838200" y="1791730"/>
            <a:ext cx="10515600" cy="4385233"/>
          </a:xfrm>
        </p:spPr>
        <p:txBody>
          <a:bodyPr>
            <a:normAutofit/>
          </a:bodyPr>
          <a:lstStyle/>
          <a:p>
            <a:pPr marL="514350" indent="-514350">
              <a:lnSpc>
                <a:spcPct val="150000"/>
              </a:lnSpc>
              <a:buFont typeface="+mj-lt"/>
              <a:buAutoNum type="arabicPeriod"/>
            </a:pPr>
            <a:r>
              <a:rPr lang="en-GB" sz="3200" dirty="0">
                <a:solidFill>
                  <a:schemeClr val="bg1">
                    <a:lumMod val="50000"/>
                  </a:schemeClr>
                </a:solidFill>
                <a:latin typeface="Arial" panose="020B0604020202020204" pitchFamily="34" charset="0"/>
                <a:cs typeface="Arial" panose="020B0604020202020204" pitchFamily="34" charset="0"/>
              </a:rPr>
              <a:t>Rationale</a:t>
            </a:r>
          </a:p>
          <a:p>
            <a:pPr marL="514350" indent="-514350">
              <a:lnSpc>
                <a:spcPct val="150000"/>
              </a:lnSpc>
              <a:buFont typeface="+mj-lt"/>
              <a:buAutoNum type="arabicPeriod"/>
            </a:pPr>
            <a:r>
              <a:rPr lang="en-GB" sz="3200" dirty="0">
                <a:solidFill>
                  <a:schemeClr val="bg1">
                    <a:lumMod val="50000"/>
                  </a:schemeClr>
                </a:solidFill>
                <a:latin typeface="Arial" panose="020B0604020202020204" pitchFamily="34" charset="0"/>
                <a:cs typeface="Arial" panose="020B0604020202020204" pitchFamily="34" charset="0"/>
              </a:rPr>
              <a:t>Target validation and preclinical studies</a:t>
            </a:r>
          </a:p>
          <a:p>
            <a:pPr marL="514350" indent="-514350">
              <a:lnSpc>
                <a:spcPct val="150000"/>
              </a:lnSpc>
              <a:buFont typeface="+mj-lt"/>
              <a:buAutoNum type="arabicPeriod"/>
            </a:pPr>
            <a:r>
              <a:rPr lang="en-GB" sz="3200" dirty="0">
                <a:solidFill>
                  <a:schemeClr val="bg1">
                    <a:lumMod val="50000"/>
                  </a:schemeClr>
                </a:solidFill>
                <a:latin typeface="Arial" panose="020B0604020202020204" pitchFamily="34" charset="0"/>
                <a:cs typeface="Arial" panose="020B0604020202020204" pitchFamily="34" charset="0"/>
              </a:rPr>
              <a:t>Pharmacology</a:t>
            </a:r>
          </a:p>
          <a:p>
            <a:pPr marL="0" indent="0">
              <a:lnSpc>
                <a:spcPct val="150000"/>
              </a:lnSpc>
              <a:buNone/>
            </a:pPr>
            <a:endParaRPr lang="en-GB" sz="3200" dirty="0">
              <a:solidFill>
                <a:schemeClr val="bg1">
                  <a:lumMod val="50000"/>
                </a:schemeClr>
              </a:solidFill>
              <a:latin typeface="Arial" panose="020B0604020202020204" pitchFamily="34" charset="0"/>
              <a:cs typeface="Arial" panose="020B0604020202020204" pitchFamily="34" charset="0"/>
            </a:endParaRPr>
          </a:p>
          <a:p>
            <a:pPr marL="514350" indent="-514350">
              <a:lnSpc>
                <a:spcPct val="150000"/>
              </a:lnSpc>
              <a:buFont typeface="+mj-lt"/>
              <a:buAutoNum type="arabicPeriod"/>
            </a:pPr>
            <a:endParaRPr lang="en-GB" sz="3200" dirty="0">
              <a:latin typeface="Arial" panose="020B0604020202020204" pitchFamily="34" charset="0"/>
              <a:cs typeface="Arial" panose="020B0604020202020204" pitchFamily="34" charset="0"/>
            </a:endParaRPr>
          </a:p>
          <a:p>
            <a:pPr marL="514350" indent="-514350">
              <a:lnSpc>
                <a:spcPct val="150000"/>
              </a:lnSpc>
              <a:buFont typeface="+mj-lt"/>
              <a:buAutoNum type="arabicPeriod"/>
            </a:pPr>
            <a:endParaRPr lang="en-GB" sz="32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692652B3-C5BC-4D08-B1AC-144A53C2D088}"/>
              </a:ext>
            </a:extLst>
          </p:cNvPr>
          <p:cNvSpPr/>
          <p:nvPr/>
        </p:nvSpPr>
        <p:spPr bwMode="auto">
          <a:xfrm>
            <a:off x="0" y="-1"/>
            <a:ext cx="12192000" cy="1032000"/>
          </a:xfrm>
          <a:prstGeom prst="rect">
            <a:avLst/>
          </a:prstGeom>
          <a:gradFill>
            <a:gsLst>
              <a:gs pos="39000">
                <a:srgbClr val="00355F">
                  <a:lumMod val="21000"/>
                  <a:lumOff val="79000"/>
                </a:srgbClr>
              </a:gs>
              <a:gs pos="20000">
                <a:srgbClr val="FFFFFF"/>
              </a:gs>
              <a:gs pos="52000">
                <a:srgbClr val="00355F">
                  <a:lumMod val="78000"/>
                  <a:lumOff val="22000"/>
                </a:srgbClr>
              </a:gs>
              <a:gs pos="69000">
                <a:srgbClr val="00355F"/>
              </a:gs>
            </a:gsLst>
            <a:lin ang="10800000" scaled="1"/>
          </a:gra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GB" sz="3200">
              <a:solidFill>
                <a:prstClr val="black"/>
              </a:solidFill>
              <a:latin typeface="Arial" charset="0"/>
              <a:ea typeface="ＭＳ Ｐゴシック" charset="-128"/>
              <a:cs typeface="ＭＳ Ｐゴシック" charset="-128"/>
            </a:endParaRPr>
          </a:p>
        </p:txBody>
      </p:sp>
      <p:sp>
        <p:nvSpPr>
          <p:cNvPr id="5" name="Title 1">
            <a:extLst>
              <a:ext uri="{FF2B5EF4-FFF2-40B4-BE49-F238E27FC236}">
                <a16:creationId xmlns:a16="http://schemas.microsoft.com/office/drawing/2014/main" id="{9E9F8CBE-2865-44EF-8071-0C2D98A9073A}"/>
              </a:ext>
            </a:extLst>
          </p:cNvPr>
          <p:cNvSpPr txBox="1">
            <a:spLocks/>
          </p:cNvSpPr>
          <p:nvPr/>
        </p:nvSpPr>
        <p:spPr>
          <a:xfrm>
            <a:off x="2566872" y="260648"/>
            <a:ext cx="9409045" cy="934843"/>
          </a:xfrm>
          <a:prstGeom prst="rect">
            <a:avLst/>
          </a:prstGeom>
        </p:spPr>
        <p:txBody>
          <a:bodyPr>
            <a:normAutofit/>
          </a:bodyPr>
          <a:lstStyle>
            <a:lvl1pPr algn="l" rtl="0" eaLnBrk="1" fontAlgn="base" hangingPunct="1">
              <a:lnSpc>
                <a:spcPct val="90000"/>
              </a:lnSpc>
              <a:spcBef>
                <a:spcPct val="0"/>
              </a:spcBef>
              <a:spcAft>
                <a:spcPct val="0"/>
              </a:spcAft>
              <a:defRPr sz="2800" b="1" spc="-10">
                <a:solidFill>
                  <a:srgbClr val="003560"/>
                </a:solidFill>
                <a:latin typeface="Arial" charset="0"/>
                <a:ea typeface="Arial" charset="0"/>
                <a:cs typeface="Arial" charset="0"/>
              </a:defRPr>
            </a:lvl1pPr>
            <a:lvl2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2pPr>
            <a:lvl3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3pPr>
            <a:lvl4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4pPr>
            <a:lvl5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5pPr>
            <a:lvl6pPr marL="4572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6pPr>
            <a:lvl7pPr marL="9144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7pPr>
            <a:lvl8pPr marL="13716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8pPr>
            <a:lvl9pPr marL="18288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9pPr>
          </a:lstStyle>
          <a:p>
            <a:pPr defTabSz="1219170"/>
            <a:r>
              <a:rPr lang="en-GB" sz="3200" kern="0" spc="-13"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Outline</a:t>
            </a:r>
          </a:p>
        </p:txBody>
      </p:sp>
      <p:pic>
        <p:nvPicPr>
          <p:cNvPr id="6" name="Picture 5">
            <a:extLst>
              <a:ext uri="{FF2B5EF4-FFF2-40B4-BE49-F238E27FC236}">
                <a16:creationId xmlns:a16="http://schemas.microsoft.com/office/drawing/2014/main" id="{9DA1D185-72B7-40F6-8359-425189C84EC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026" y="28447"/>
            <a:ext cx="2340405" cy="960107"/>
          </a:xfrm>
          <a:prstGeom prst="rect">
            <a:avLst/>
          </a:prstGeom>
        </p:spPr>
      </p:pic>
    </p:spTree>
    <p:extLst>
      <p:ext uri="{BB962C8B-B14F-4D97-AF65-F5344CB8AC3E}">
        <p14:creationId xmlns:p14="http://schemas.microsoft.com/office/powerpoint/2010/main" val="4163644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nodeType="clickEffect">
                                  <p:stCondLst>
                                    <p:cond delay="0"/>
                                  </p:stCondLst>
                                  <p:childTnLst>
                                    <p:animClr clrSpc="hsl" dir="cw">
                                      <p:cBhvr override="childStyle">
                                        <p:cTn id="6" dur="250" fill="hold"/>
                                        <p:tgtEl>
                                          <p:spTgt spid="3">
                                            <p:txEl>
                                              <p:pRg st="0" end="0"/>
                                            </p:txEl>
                                          </p:spTgt>
                                        </p:tgtEl>
                                        <p:attrNameLst>
                                          <p:attrName>style.color</p:attrName>
                                        </p:attrNameLst>
                                      </p:cBhvr>
                                      <p:by>
                                        <p:hsl h="0" s="-12549" l="-25098"/>
                                      </p:by>
                                    </p:animClr>
                                    <p:animClr clrSpc="hsl" dir="cw">
                                      <p:cBhvr>
                                        <p:cTn id="7" dur="250" fill="hold"/>
                                        <p:tgtEl>
                                          <p:spTgt spid="3">
                                            <p:txEl>
                                              <p:pRg st="0" end="0"/>
                                            </p:txEl>
                                          </p:spTgt>
                                        </p:tgtEl>
                                        <p:attrNameLst>
                                          <p:attrName>fillcolor</p:attrName>
                                        </p:attrNameLst>
                                      </p:cBhvr>
                                      <p:by>
                                        <p:hsl h="0" s="-12549" l="-25098"/>
                                      </p:by>
                                    </p:animClr>
                                    <p:animClr clrSpc="hsl" dir="cw">
                                      <p:cBhvr>
                                        <p:cTn id="8" dur="250" fill="hold"/>
                                        <p:tgtEl>
                                          <p:spTgt spid="3">
                                            <p:txEl>
                                              <p:pRg st="0" end="0"/>
                                            </p:txEl>
                                          </p:spTgt>
                                        </p:tgtEl>
                                        <p:attrNameLst>
                                          <p:attrName>stroke.color</p:attrName>
                                        </p:attrNameLst>
                                      </p:cBhvr>
                                      <p:by>
                                        <p:hsl h="0" s="-12549" l="-25098"/>
                                      </p:by>
                                    </p:animClr>
                                    <p:set>
                                      <p:cBhvr>
                                        <p:cTn id="9" dur="250" fill="hold"/>
                                        <p:tgtEl>
                                          <p:spTgt spid="3">
                                            <p:txEl>
                                              <p:pRg st="0" end="0"/>
                                            </p:txEl>
                                          </p:spTgt>
                                        </p:tgtEl>
                                        <p:attrNameLst>
                                          <p:attrName>fill.type</p:attrName>
                                        </p:attrNameLst>
                                      </p:cBhvr>
                                      <p:to>
                                        <p:strVal val="solid"/>
                                      </p:to>
                                    </p:set>
                                  </p:childTnLst>
                                </p:cTn>
                              </p:par>
                              <p:par>
                                <p:cTn id="10" presetID="26" presetClass="emph" presetSubtype="0" fill="hold" grpId="0" nodeType="withEffect">
                                  <p:stCondLst>
                                    <p:cond delay="0"/>
                                  </p:stCondLst>
                                  <p:childTnLst>
                                    <p:animEffect transition="out" filter="fade">
                                      <p:cBhvr>
                                        <p:cTn id="11" dur="500" tmFilter="0, 0; .2, .5; .8, .5; 1, 0"/>
                                        <p:tgtEl>
                                          <p:spTgt spid="3">
                                            <p:txEl>
                                              <p:pRg st="0" end="0"/>
                                            </p:txEl>
                                          </p:spTgt>
                                        </p:tgtEl>
                                      </p:cBhvr>
                                    </p:animEffect>
                                    <p:animScale>
                                      <p:cBhvr>
                                        <p:cTn id="12" dur="250" autoRev="1" fill="hold"/>
                                        <p:tgtEl>
                                          <p:spTgt spid="3">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 name="Content Placeholder 3">
            <a:extLst>
              <a:ext uri="{FF2B5EF4-FFF2-40B4-BE49-F238E27FC236}">
                <a16:creationId xmlns:a16="http://schemas.microsoft.com/office/drawing/2014/main" id="{9572FB8A-0F1E-48A7-B69F-E0D0770BA0FD}"/>
              </a:ext>
            </a:extLst>
          </p:cNvPr>
          <p:cNvSpPr>
            <a:spLocks noGrp="1"/>
          </p:cNvSpPr>
          <p:nvPr>
            <p:ph idx="1"/>
          </p:nvPr>
        </p:nvSpPr>
        <p:spPr>
          <a:xfrm>
            <a:off x="818357" y="1077673"/>
            <a:ext cx="5257800" cy="2479487"/>
          </a:xfrm>
        </p:spPr>
        <p:txBody>
          <a:bodyPr>
            <a:normAutofit/>
          </a:bodyPr>
          <a:lstStyle/>
          <a:p>
            <a:pPr>
              <a:lnSpc>
                <a:spcPct val="150000"/>
              </a:lnSpc>
              <a:spcBef>
                <a:spcPts val="600"/>
              </a:spcBef>
            </a:pPr>
            <a:r>
              <a:rPr lang="en-GB" sz="2667" dirty="0">
                <a:solidFill>
                  <a:schemeClr val="bg1"/>
                </a:solidFill>
                <a:latin typeface="Arial" panose="020B0604020202020204" pitchFamily="34" charset="0"/>
                <a:cs typeface="Arial" panose="020B0604020202020204" pitchFamily="34" charset="0"/>
              </a:rPr>
              <a:t>Protein aggregates</a:t>
            </a:r>
          </a:p>
          <a:p>
            <a:pPr>
              <a:lnSpc>
                <a:spcPct val="150000"/>
              </a:lnSpc>
              <a:spcBef>
                <a:spcPts val="600"/>
              </a:spcBef>
            </a:pPr>
            <a:r>
              <a:rPr lang="en-GB" sz="2667" dirty="0">
                <a:solidFill>
                  <a:schemeClr val="bg1"/>
                </a:solidFill>
                <a:latin typeface="Arial" panose="020B0604020202020204" pitchFamily="34" charset="0"/>
                <a:cs typeface="Arial" panose="020B0604020202020204" pitchFamily="34" charset="0"/>
              </a:rPr>
              <a:t>Neurodegeneration</a:t>
            </a:r>
          </a:p>
          <a:p>
            <a:pPr>
              <a:lnSpc>
                <a:spcPct val="150000"/>
              </a:lnSpc>
              <a:spcBef>
                <a:spcPts val="600"/>
              </a:spcBef>
            </a:pPr>
            <a:r>
              <a:rPr lang="en-GB" sz="2667" dirty="0">
                <a:solidFill>
                  <a:schemeClr val="bg1"/>
                </a:solidFill>
                <a:latin typeface="Arial" panose="020B0604020202020204" pitchFamily="34" charset="0"/>
                <a:cs typeface="Arial" panose="020B0604020202020204" pitchFamily="34" charset="0"/>
              </a:rPr>
              <a:t>Cholinergic hypofunction</a:t>
            </a:r>
          </a:p>
        </p:txBody>
      </p:sp>
      <p:pic>
        <p:nvPicPr>
          <p:cNvPr id="20" name="Picture 19" descr="Diagram&#10;&#10;Description automatically generated">
            <a:extLst>
              <a:ext uri="{FF2B5EF4-FFF2-40B4-BE49-F238E27FC236}">
                <a16:creationId xmlns:a16="http://schemas.microsoft.com/office/drawing/2014/main" id="{CCEACB17-5F2B-4C12-A7F6-8C6F4D50728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3695" t="55595" r="2433" b="60"/>
          <a:stretch/>
        </p:blipFill>
        <p:spPr>
          <a:xfrm>
            <a:off x="1711175" y="3272533"/>
            <a:ext cx="9201043" cy="3043359"/>
          </a:xfrm>
          <a:prstGeom prst="rect">
            <a:avLst/>
          </a:prstGeom>
        </p:spPr>
      </p:pic>
      <p:sp>
        <p:nvSpPr>
          <p:cNvPr id="3" name="Oval 2">
            <a:extLst>
              <a:ext uri="{FF2B5EF4-FFF2-40B4-BE49-F238E27FC236}">
                <a16:creationId xmlns:a16="http://schemas.microsoft.com/office/drawing/2014/main" id="{95834B87-C358-471F-946E-290110B0C573}"/>
              </a:ext>
            </a:extLst>
          </p:cNvPr>
          <p:cNvSpPr/>
          <p:nvPr/>
        </p:nvSpPr>
        <p:spPr>
          <a:xfrm rot="20082082">
            <a:off x="2411545" y="5231793"/>
            <a:ext cx="1240123" cy="761593"/>
          </a:xfrm>
          <a:custGeom>
            <a:avLst/>
            <a:gdLst>
              <a:gd name="connsiteX0" fmla="*/ 0 w 1240123"/>
              <a:gd name="connsiteY0" fmla="*/ 380797 h 761593"/>
              <a:gd name="connsiteX1" fmla="*/ 620062 w 1240123"/>
              <a:gd name="connsiteY1" fmla="*/ 0 h 761593"/>
              <a:gd name="connsiteX2" fmla="*/ 1240124 w 1240123"/>
              <a:gd name="connsiteY2" fmla="*/ 380797 h 761593"/>
              <a:gd name="connsiteX3" fmla="*/ 620062 w 1240123"/>
              <a:gd name="connsiteY3" fmla="*/ 761594 h 761593"/>
              <a:gd name="connsiteX4" fmla="*/ 0 w 1240123"/>
              <a:gd name="connsiteY4" fmla="*/ 380797 h 761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123" h="761593" extrusionOk="0">
                <a:moveTo>
                  <a:pt x="0" y="380797"/>
                </a:moveTo>
                <a:cubicBezTo>
                  <a:pt x="-16861" y="139397"/>
                  <a:pt x="291687" y="-6277"/>
                  <a:pt x="620062" y="0"/>
                </a:cubicBezTo>
                <a:cubicBezTo>
                  <a:pt x="964638" y="4506"/>
                  <a:pt x="1234473" y="173124"/>
                  <a:pt x="1240124" y="380797"/>
                </a:cubicBezTo>
                <a:cubicBezTo>
                  <a:pt x="1209820" y="564808"/>
                  <a:pt x="983153" y="753923"/>
                  <a:pt x="620062" y="761594"/>
                </a:cubicBezTo>
                <a:cubicBezTo>
                  <a:pt x="257527" y="740662"/>
                  <a:pt x="22745" y="608340"/>
                  <a:pt x="0" y="380797"/>
                </a:cubicBezTo>
                <a:close/>
              </a:path>
            </a:pathLst>
          </a:custGeom>
          <a:noFill/>
          <a:ln w="38100">
            <a:solidFill>
              <a:srgbClr val="FFFF00"/>
            </a:solidFill>
            <a:extLst>
              <a:ext uri="{C807C97D-BFC1-408E-A445-0C87EB9F89A2}">
                <ask:lineSketchStyleProps xmlns:ask="http://schemas.microsoft.com/office/drawing/2018/sketchyshapes" sd="3978248048">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GB">
              <a:solidFill>
                <a:srgbClr val="FFFF00"/>
              </a:solidFill>
              <a:latin typeface="Calibri" panose="020F0502020204030204"/>
            </a:endParaRPr>
          </a:p>
        </p:txBody>
      </p:sp>
      <p:sp>
        <p:nvSpPr>
          <p:cNvPr id="27" name="Oval 26">
            <a:extLst>
              <a:ext uri="{FF2B5EF4-FFF2-40B4-BE49-F238E27FC236}">
                <a16:creationId xmlns:a16="http://schemas.microsoft.com/office/drawing/2014/main" id="{FBE927A9-F0C2-42BA-9390-DFBE0B0C1C50}"/>
              </a:ext>
            </a:extLst>
          </p:cNvPr>
          <p:cNvSpPr/>
          <p:nvPr/>
        </p:nvSpPr>
        <p:spPr>
          <a:xfrm rot="13184144">
            <a:off x="4054657" y="5219552"/>
            <a:ext cx="1175793" cy="803261"/>
          </a:xfrm>
          <a:custGeom>
            <a:avLst/>
            <a:gdLst>
              <a:gd name="connsiteX0" fmla="*/ 0 w 1175793"/>
              <a:gd name="connsiteY0" fmla="*/ 401631 h 803261"/>
              <a:gd name="connsiteX1" fmla="*/ 587897 w 1175793"/>
              <a:gd name="connsiteY1" fmla="*/ 0 h 803261"/>
              <a:gd name="connsiteX2" fmla="*/ 1175794 w 1175793"/>
              <a:gd name="connsiteY2" fmla="*/ 401631 h 803261"/>
              <a:gd name="connsiteX3" fmla="*/ 587897 w 1175793"/>
              <a:gd name="connsiteY3" fmla="*/ 803262 h 803261"/>
              <a:gd name="connsiteX4" fmla="*/ 0 w 1175793"/>
              <a:gd name="connsiteY4" fmla="*/ 401631 h 803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793" h="803261" extrusionOk="0">
                <a:moveTo>
                  <a:pt x="0" y="401631"/>
                </a:moveTo>
                <a:cubicBezTo>
                  <a:pt x="-13750" y="154460"/>
                  <a:pt x="303535" y="-17983"/>
                  <a:pt x="587897" y="0"/>
                </a:cubicBezTo>
                <a:cubicBezTo>
                  <a:pt x="926507" y="29515"/>
                  <a:pt x="1172538" y="181334"/>
                  <a:pt x="1175794" y="401631"/>
                </a:cubicBezTo>
                <a:cubicBezTo>
                  <a:pt x="1169162" y="617691"/>
                  <a:pt x="958304" y="786270"/>
                  <a:pt x="587897" y="803262"/>
                </a:cubicBezTo>
                <a:cubicBezTo>
                  <a:pt x="247822" y="787224"/>
                  <a:pt x="21642" y="639845"/>
                  <a:pt x="0" y="401631"/>
                </a:cubicBezTo>
                <a:close/>
              </a:path>
            </a:pathLst>
          </a:custGeom>
          <a:noFill/>
          <a:ln w="38100">
            <a:solidFill>
              <a:srgbClr val="FFFF00"/>
            </a:solidFill>
            <a:extLst>
              <a:ext uri="{C807C97D-BFC1-408E-A445-0C87EB9F89A2}">
                <ask:lineSketchStyleProps xmlns:ask="http://schemas.microsoft.com/office/drawing/2018/sketchyshapes" sd="3978248048">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GB">
              <a:solidFill>
                <a:srgbClr val="FFFF00"/>
              </a:solidFill>
              <a:latin typeface="Calibri" panose="020F0502020204030204"/>
            </a:endParaRPr>
          </a:p>
        </p:txBody>
      </p:sp>
      <p:sp>
        <p:nvSpPr>
          <p:cNvPr id="28" name="Oval 27">
            <a:extLst>
              <a:ext uri="{FF2B5EF4-FFF2-40B4-BE49-F238E27FC236}">
                <a16:creationId xmlns:a16="http://schemas.microsoft.com/office/drawing/2014/main" id="{2D526E93-97B0-48C7-8AD1-F234EB53E2A4}"/>
              </a:ext>
            </a:extLst>
          </p:cNvPr>
          <p:cNvSpPr/>
          <p:nvPr/>
        </p:nvSpPr>
        <p:spPr>
          <a:xfrm rot="20082082">
            <a:off x="7108327" y="5272689"/>
            <a:ext cx="1240123" cy="761593"/>
          </a:xfrm>
          <a:custGeom>
            <a:avLst/>
            <a:gdLst>
              <a:gd name="connsiteX0" fmla="*/ 0 w 1240123"/>
              <a:gd name="connsiteY0" fmla="*/ 380797 h 761593"/>
              <a:gd name="connsiteX1" fmla="*/ 620062 w 1240123"/>
              <a:gd name="connsiteY1" fmla="*/ 0 h 761593"/>
              <a:gd name="connsiteX2" fmla="*/ 1240124 w 1240123"/>
              <a:gd name="connsiteY2" fmla="*/ 380797 h 761593"/>
              <a:gd name="connsiteX3" fmla="*/ 620062 w 1240123"/>
              <a:gd name="connsiteY3" fmla="*/ 761594 h 761593"/>
              <a:gd name="connsiteX4" fmla="*/ 0 w 1240123"/>
              <a:gd name="connsiteY4" fmla="*/ 380797 h 761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123" h="761593" extrusionOk="0">
                <a:moveTo>
                  <a:pt x="0" y="380797"/>
                </a:moveTo>
                <a:cubicBezTo>
                  <a:pt x="-16861" y="139397"/>
                  <a:pt x="291687" y="-6277"/>
                  <a:pt x="620062" y="0"/>
                </a:cubicBezTo>
                <a:cubicBezTo>
                  <a:pt x="964638" y="4506"/>
                  <a:pt x="1234473" y="173124"/>
                  <a:pt x="1240124" y="380797"/>
                </a:cubicBezTo>
                <a:cubicBezTo>
                  <a:pt x="1209820" y="564808"/>
                  <a:pt x="983153" y="753923"/>
                  <a:pt x="620062" y="761594"/>
                </a:cubicBezTo>
                <a:cubicBezTo>
                  <a:pt x="257527" y="740662"/>
                  <a:pt x="22745" y="608340"/>
                  <a:pt x="0" y="380797"/>
                </a:cubicBezTo>
                <a:close/>
              </a:path>
            </a:pathLst>
          </a:custGeom>
          <a:noFill/>
          <a:ln w="38100">
            <a:solidFill>
              <a:srgbClr val="FFFF00"/>
            </a:solidFill>
            <a:extLst>
              <a:ext uri="{C807C97D-BFC1-408E-A445-0C87EB9F89A2}">
                <ask:lineSketchStyleProps xmlns:ask="http://schemas.microsoft.com/office/drawing/2018/sketchyshapes" sd="3978248048">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GB">
              <a:solidFill>
                <a:srgbClr val="FFFF00"/>
              </a:solidFill>
              <a:latin typeface="Calibri" panose="020F0502020204030204"/>
            </a:endParaRPr>
          </a:p>
        </p:txBody>
      </p:sp>
      <p:sp>
        <p:nvSpPr>
          <p:cNvPr id="29" name="Oval 28">
            <a:extLst>
              <a:ext uri="{FF2B5EF4-FFF2-40B4-BE49-F238E27FC236}">
                <a16:creationId xmlns:a16="http://schemas.microsoft.com/office/drawing/2014/main" id="{F04C1AE0-741A-44CD-98C7-109B77C613BB}"/>
              </a:ext>
            </a:extLst>
          </p:cNvPr>
          <p:cNvSpPr/>
          <p:nvPr/>
        </p:nvSpPr>
        <p:spPr>
          <a:xfrm rot="13184144">
            <a:off x="8756333" y="5251852"/>
            <a:ext cx="1175793" cy="803261"/>
          </a:xfrm>
          <a:custGeom>
            <a:avLst/>
            <a:gdLst>
              <a:gd name="connsiteX0" fmla="*/ 0 w 1175793"/>
              <a:gd name="connsiteY0" fmla="*/ 401631 h 803261"/>
              <a:gd name="connsiteX1" fmla="*/ 587897 w 1175793"/>
              <a:gd name="connsiteY1" fmla="*/ 0 h 803261"/>
              <a:gd name="connsiteX2" fmla="*/ 1175794 w 1175793"/>
              <a:gd name="connsiteY2" fmla="*/ 401631 h 803261"/>
              <a:gd name="connsiteX3" fmla="*/ 587897 w 1175793"/>
              <a:gd name="connsiteY3" fmla="*/ 803262 h 803261"/>
              <a:gd name="connsiteX4" fmla="*/ 0 w 1175793"/>
              <a:gd name="connsiteY4" fmla="*/ 401631 h 803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793" h="803261" extrusionOk="0">
                <a:moveTo>
                  <a:pt x="0" y="401631"/>
                </a:moveTo>
                <a:cubicBezTo>
                  <a:pt x="-13750" y="154460"/>
                  <a:pt x="303535" y="-17983"/>
                  <a:pt x="587897" y="0"/>
                </a:cubicBezTo>
                <a:cubicBezTo>
                  <a:pt x="926507" y="29515"/>
                  <a:pt x="1172538" y="181334"/>
                  <a:pt x="1175794" y="401631"/>
                </a:cubicBezTo>
                <a:cubicBezTo>
                  <a:pt x="1169162" y="617691"/>
                  <a:pt x="958304" y="786270"/>
                  <a:pt x="587897" y="803262"/>
                </a:cubicBezTo>
                <a:cubicBezTo>
                  <a:pt x="247822" y="787224"/>
                  <a:pt x="21642" y="639845"/>
                  <a:pt x="0" y="401631"/>
                </a:cubicBezTo>
                <a:close/>
              </a:path>
            </a:pathLst>
          </a:custGeom>
          <a:noFill/>
          <a:ln w="38100">
            <a:solidFill>
              <a:srgbClr val="FFFF00"/>
            </a:solidFill>
            <a:extLst>
              <a:ext uri="{C807C97D-BFC1-408E-A445-0C87EB9F89A2}">
                <ask:lineSketchStyleProps xmlns:ask="http://schemas.microsoft.com/office/drawing/2018/sketchyshapes" sd="3978248048">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GB">
              <a:solidFill>
                <a:srgbClr val="FFFF00"/>
              </a:solidFill>
              <a:latin typeface="Calibri" panose="020F0502020204030204"/>
            </a:endParaRPr>
          </a:p>
        </p:txBody>
      </p:sp>
      <p:sp>
        <p:nvSpPr>
          <p:cNvPr id="19" name="TextBox 18">
            <a:extLst>
              <a:ext uri="{FF2B5EF4-FFF2-40B4-BE49-F238E27FC236}">
                <a16:creationId xmlns:a16="http://schemas.microsoft.com/office/drawing/2014/main" id="{CE1EB373-2080-4C60-9A65-4A36790550D7}"/>
              </a:ext>
            </a:extLst>
          </p:cNvPr>
          <p:cNvSpPr txBox="1"/>
          <p:nvPr/>
        </p:nvSpPr>
        <p:spPr>
          <a:xfrm>
            <a:off x="-12825" y="4822296"/>
            <a:ext cx="2218877" cy="461665"/>
          </a:xfrm>
          <a:prstGeom prst="rect">
            <a:avLst/>
          </a:prstGeom>
          <a:noFill/>
          <a:ln>
            <a:noFill/>
          </a:ln>
        </p:spPr>
        <p:txBody>
          <a:bodyPr wrap="none" rtlCol="0">
            <a:spAutoFit/>
          </a:bodyPr>
          <a:lstStyle/>
          <a:p>
            <a:pPr defTabSz="457189"/>
            <a:r>
              <a:rPr lang="en-GB" sz="2400" b="1" dirty="0">
                <a:solidFill>
                  <a:srgbClr val="FFFF00"/>
                </a:solidFill>
                <a:latin typeface="Arial" panose="020B0604020202020204" pitchFamily="34" charset="0"/>
                <a:ea typeface="ヒラギノ角ゴ Pro W3" charset="-128"/>
                <a:cs typeface="Arial" panose="020B0604020202020204" pitchFamily="34" charset="0"/>
              </a:rPr>
              <a:t>Hippocampus</a:t>
            </a:r>
          </a:p>
        </p:txBody>
      </p:sp>
      <p:cxnSp>
        <p:nvCxnSpPr>
          <p:cNvPr id="30" name="Straight Arrow Connector 29">
            <a:extLst>
              <a:ext uri="{FF2B5EF4-FFF2-40B4-BE49-F238E27FC236}">
                <a16:creationId xmlns:a16="http://schemas.microsoft.com/office/drawing/2014/main" id="{ECB728C4-91C6-4F5A-B2ED-3A06C4E77B5B}"/>
              </a:ext>
            </a:extLst>
          </p:cNvPr>
          <p:cNvCxnSpPr>
            <a:cxnSpLocks/>
          </p:cNvCxnSpPr>
          <p:nvPr/>
        </p:nvCxnSpPr>
        <p:spPr>
          <a:xfrm>
            <a:off x="1279783" y="5320125"/>
            <a:ext cx="1206299" cy="248945"/>
          </a:xfrm>
          <a:prstGeom prst="straightConnector1">
            <a:avLst/>
          </a:prstGeom>
          <a:ln w="38100">
            <a:solidFill>
              <a:srgbClr val="FFFF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90154A1E-DF96-44F1-B202-10824D2FFB00}"/>
              </a:ext>
            </a:extLst>
          </p:cNvPr>
          <p:cNvSpPr txBox="1"/>
          <p:nvPr/>
        </p:nvSpPr>
        <p:spPr>
          <a:xfrm>
            <a:off x="229430" y="3236979"/>
            <a:ext cx="1354068" cy="461665"/>
          </a:xfrm>
          <a:prstGeom prst="rect">
            <a:avLst/>
          </a:prstGeom>
          <a:noFill/>
        </p:spPr>
        <p:txBody>
          <a:bodyPr wrap="square" rtlCol="0">
            <a:spAutoFit/>
          </a:bodyPr>
          <a:lstStyle/>
          <a:p>
            <a:pPr defTabSz="457189"/>
            <a:r>
              <a:rPr lang="en-GB" sz="2400" b="1" dirty="0">
                <a:solidFill>
                  <a:srgbClr val="FFFF00"/>
                </a:solidFill>
                <a:latin typeface="Arial" panose="020B0604020202020204" pitchFamily="34" charset="0"/>
                <a:ea typeface="ヒラギノ角ゴ Pro W3" charset="-128"/>
                <a:cs typeface="Arial" panose="020B0604020202020204" pitchFamily="34" charset="0"/>
              </a:rPr>
              <a:t>Cortex</a:t>
            </a:r>
          </a:p>
        </p:txBody>
      </p:sp>
      <p:cxnSp>
        <p:nvCxnSpPr>
          <p:cNvPr id="33" name="Straight Arrow Connector 32">
            <a:extLst>
              <a:ext uri="{FF2B5EF4-FFF2-40B4-BE49-F238E27FC236}">
                <a16:creationId xmlns:a16="http://schemas.microsoft.com/office/drawing/2014/main" id="{BD0C811F-56D5-4EFA-9AAC-5E76B057CA57}"/>
              </a:ext>
            </a:extLst>
          </p:cNvPr>
          <p:cNvCxnSpPr>
            <a:cxnSpLocks/>
          </p:cNvCxnSpPr>
          <p:nvPr/>
        </p:nvCxnSpPr>
        <p:spPr>
          <a:xfrm>
            <a:off x="1407459" y="3698645"/>
            <a:ext cx="1082460" cy="339172"/>
          </a:xfrm>
          <a:prstGeom prst="straightConnector1">
            <a:avLst/>
          </a:prstGeom>
          <a:ln w="38100">
            <a:solidFill>
              <a:srgbClr val="FFFF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4ED2C831-4668-41E4-A002-54156EC20BA6}"/>
              </a:ext>
            </a:extLst>
          </p:cNvPr>
          <p:cNvSpPr txBox="1"/>
          <p:nvPr/>
        </p:nvSpPr>
        <p:spPr>
          <a:xfrm>
            <a:off x="3314814" y="6255893"/>
            <a:ext cx="1420582" cy="502766"/>
          </a:xfrm>
          <a:prstGeom prst="rect">
            <a:avLst/>
          </a:prstGeom>
          <a:noFill/>
        </p:spPr>
        <p:txBody>
          <a:bodyPr wrap="none" rtlCol="0">
            <a:spAutoFit/>
          </a:bodyPr>
          <a:lstStyle/>
          <a:p>
            <a:pPr defTabSz="457189"/>
            <a:r>
              <a:rPr lang="en-GB" sz="2667" b="1" dirty="0">
                <a:solidFill>
                  <a:srgbClr val="E7E6E6">
                    <a:lumMod val="75000"/>
                  </a:srgbClr>
                </a:solidFill>
                <a:latin typeface="Arial" panose="020B0604020202020204" pitchFamily="34" charset="0"/>
                <a:ea typeface="ヒラギノ角ゴ Pro W3" charset="-128"/>
                <a:cs typeface="Arial" panose="020B0604020202020204" pitchFamily="34" charset="0"/>
              </a:rPr>
              <a:t>Healthy</a:t>
            </a:r>
          </a:p>
        </p:txBody>
      </p:sp>
      <p:sp>
        <p:nvSpPr>
          <p:cNvPr id="34" name="TextBox 33">
            <a:extLst>
              <a:ext uri="{FF2B5EF4-FFF2-40B4-BE49-F238E27FC236}">
                <a16:creationId xmlns:a16="http://schemas.microsoft.com/office/drawing/2014/main" id="{5AEA3052-C9DE-4E63-9D01-0A796F98C6B8}"/>
              </a:ext>
            </a:extLst>
          </p:cNvPr>
          <p:cNvSpPr txBox="1"/>
          <p:nvPr/>
        </p:nvSpPr>
        <p:spPr>
          <a:xfrm>
            <a:off x="7580993" y="6252363"/>
            <a:ext cx="2105063" cy="502766"/>
          </a:xfrm>
          <a:prstGeom prst="rect">
            <a:avLst/>
          </a:prstGeom>
          <a:noFill/>
        </p:spPr>
        <p:txBody>
          <a:bodyPr wrap="none" rtlCol="0">
            <a:spAutoFit/>
          </a:bodyPr>
          <a:lstStyle/>
          <a:p>
            <a:pPr defTabSz="457189"/>
            <a:r>
              <a:rPr lang="en-GB" sz="2667" b="1" dirty="0">
                <a:solidFill>
                  <a:srgbClr val="E7E6E6">
                    <a:lumMod val="75000"/>
                  </a:srgbClr>
                </a:solidFill>
                <a:latin typeface="Arial" panose="020B0604020202020204" pitchFamily="34" charset="0"/>
                <a:ea typeface="ヒラギノ角ゴ Pro W3" charset="-128"/>
                <a:cs typeface="Arial" panose="020B0604020202020204" pitchFamily="34" charset="0"/>
              </a:rPr>
              <a:t>Alzheimer’s</a:t>
            </a:r>
          </a:p>
        </p:txBody>
      </p:sp>
      <p:grpSp>
        <p:nvGrpSpPr>
          <p:cNvPr id="23" name="Group 22">
            <a:extLst>
              <a:ext uri="{FF2B5EF4-FFF2-40B4-BE49-F238E27FC236}">
                <a16:creationId xmlns:a16="http://schemas.microsoft.com/office/drawing/2014/main" id="{18F209E6-12D5-415F-ABB5-D5AB273D45DB}"/>
              </a:ext>
            </a:extLst>
          </p:cNvPr>
          <p:cNvGrpSpPr/>
          <p:nvPr/>
        </p:nvGrpSpPr>
        <p:grpSpPr>
          <a:xfrm>
            <a:off x="9249654" y="1122015"/>
            <a:ext cx="2872550" cy="1856672"/>
            <a:chOff x="6732240" y="986104"/>
            <a:chExt cx="2154412" cy="1392504"/>
          </a:xfrm>
        </p:grpSpPr>
        <p:pic>
          <p:nvPicPr>
            <p:cNvPr id="25" name="Picture 24">
              <a:extLst>
                <a:ext uri="{FF2B5EF4-FFF2-40B4-BE49-F238E27FC236}">
                  <a16:creationId xmlns:a16="http://schemas.microsoft.com/office/drawing/2014/main" id="{D7104E45-085C-49E4-9D1F-F9F03015370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32240" y="986104"/>
              <a:ext cx="2091574" cy="1392504"/>
            </a:xfrm>
            <a:prstGeom prst="rect">
              <a:avLst/>
            </a:prstGeom>
          </p:spPr>
        </p:pic>
        <p:sp>
          <p:nvSpPr>
            <p:cNvPr id="26" name="TextBox 25">
              <a:extLst>
                <a:ext uri="{FF2B5EF4-FFF2-40B4-BE49-F238E27FC236}">
                  <a16:creationId xmlns:a16="http://schemas.microsoft.com/office/drawing/2014/main" id="{F92F4095-523C-410E-BBC5-3905134B5FC6}"/>
                </a:ext>
              </a:extLst>
            </p:cNvPr>
            <p:cNvSpPr txBox="1"/>
            <p:nvPr/>
          </p:nvSpPr>
          <p:spPr>
            <a:xfrm>
              <a:off x="8244408" y="1405357"/>
              <a:ext cx="642244" cy="253916"/>
            </a:xfrm>
            <a:prstGeom prst="rect">
              <a:avLst/>
            </a:prstGeom>
            <a:noFill/>
          </p:spPr>
          <p:txBody>
            <a:bodyPr wrap="none" rtlCol="0">
              <a:spAutoFit/>
            </a:bodyPr>
            <a:lstStyle/>
            <a:p>
              <a:pPr defTabSz="1219170" fontAlgn="base">
                <a:spcBef>
                  <a:spcPct val="0"/>
                </a:spcBef>
                <a:spcAft>
                  <a:spcPct val="0"/>
                </a:spcAft>
                <a:defRPr/>
              </a:pPr>
              <a:r>
                <a:rPr lang="en-GB" sz="1600" b="1" dirty="0">
                  <a:solidFill>
                    <a:srgbClr val="000000"/>
                  </a:solidFill>
                  <a:latin typeface="Arial" charset="0"/>
                  <a:ea typeface="ヒラギノ角ゴ Pro W3" charset="-128"/>
                </a:rPr>
                <a:t>Plaque</a:t>
              </a:r>
            </a:p>
          </p:txBody>
        </p:sp>
        <p:sp>
          <p:nvSpPr>
            <p:cNvPr id="31" name="TextBox 30">
              <a:extLst>
                <a:ext uri="{FF2B5EF4-FFF2-40B4-BE49-F238E27FC236}">
                  <a16:creationId xmlns:a16="http://schemas.microsoft.com/office/drawing/2014/main" id="{4700B45A-369F-4479-A141-ADA5011C25F6}"/>
                </a:ext>
              </a:extLst>
            </p:cNvPr>
            <p:cNvSpPr txBox="1"/>
            <p:nvPr/>
          </p:nvSpPr>
          <p:spPr>
            <a:xfrm>
              <a:off x="7596336" y="1963109"/>
              <a:ext cx="436658" cy="253916"/>
            </a:xfrm>
            <a:prstGeom prst="rect">
              <a:avLst/>
            </a:prstGeom>
            <a:noFill/>
          </p:spPr>
          <p:txBody>
            <a:bodyPr wrap="none" rtlCol="0">
              <a:spAutoFit/>
            </a:bodyPr>
            <a:lstStyle/>
            <a:p>
              <a:pPr defTabSz="1219170" fontAlgn="base">
                <a:spcBef>
                  <a:spcPct val="0"/>
                </a:spcBef>
                <a:spcAft>
                  <a:spcPct val="0"/>
                </a:spcAft>
                <a:defRPr/>
              </a:pPr>
              <a:r>
                <a:rPr lang="en-GB" sz="1600" b="1" dirty="0">
                  <a:solidFill>
                    <a:srgbClr val="000000"/>
                  </a:solidFill>
                  <a:latin typeface="Arial" charset="0"/>
                  <a:ea typeface="ヒラギノ角ゴ Pro W3" charset="-128"/>
                </a:rPr>
                <a:t>NFT</a:t>
              </a:r>
            </a:p>
          </p:txBody>
        </p:sp>
      </p:grpSp>
      <p:sp>
        <p:nvSpPr>
          <p:cNvPr id="35" name="Rectangle 34">
            <a:extLst>
              <a:ext uri="{FF2B5EF4-FFF2-40B4-BE49-F238E27FC236}">
                <a16:creationId xmlns:a16="http://schemas.microsoft.com/office/drawing/2014/main" id="{6D307522-5FD6-4963-89D0-E3354420A7A0}"/>
              </a:ext>
            </a:extLst>
          </p:cNvPr>
          <p:cNvSpPr/>
          <p:nvPr/>
        </p:nvSpPr>
        <p:spPr bwMode="auto">
          <a:xfrm>
            <a:off x="0" y="-1"/>
            <a:ext cx="12192000" cy="1032000"/>
          </a:xfrm>
          <a:prstGeom prst="rect">
            <a:avLst/>
          </a:prstGeom>
          <a:gradFill>
            <a:gsLst>
              <a:gs pos="39000">
                <a:srgbClr val="00355F">
                  <a:lumMod val="21000"/>
                  <a:lumOff val="79000"/>
                </a:srgbClr>
              </a:gs>
              <a:gs pos="20000">
                <a:srgbClr val="FFFFFF"/>
              </a:gs>
              <a:gs pos="52000">
                <a:srgbClr val="00355F">
                  <a:lumMod val="78000"/>
                  <a:lumOff val="22000"/>
                </a:srgbClr>
              </a:gs>
              <a:gs pos="69000">
                <a:srgbClr val="00355F"/>
              </a:gs>
            </a:gsLst>
            <a:lin ang="10800000" scaled="1"/>
          </a:gra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GB" sz="3200">
              <a:solidFill>
                <a:prstClr val="black"/>
              </a:solidFill>
              <a:latin typeface="Arial" charset="0"/>
              <a:ea typeface="ＭＳ Ｐゴシック" charset="-128"/>
              <a:cs typeface="ＭＳ Ｐゴシック" charset="-128"/>
            </a:endParaRPr>
          </a:p>
        </p:txBody>
      </p:sp>
      <p:sp>
        <p:nvSpPr>
          <p:cNvPr id="36" name="Title 1">
            <a:extLst>
              <a:ext uri="{FF2B5EF4-FFF2-40B4-BE49-F238E27FC236}">
                <a16:creationId xmlns:a16="http://schemas.microsoft.com/office/drawing/2014/main" id="{695866FC-1F07-46EB-9F7E-3C4AAC45758F}"/>
              </a:ext>
            </a:extLst>
          </p:cNvPr>
          <p:cNvSpPr txBox="1">
            <a:spLocks/>
          </p:cNvSpPr>
          <p:nvPr/>
        </p:nvSpPr>
        <p:spPr>
          <a:xfrm>
            <a:off x="2566872" y="260648"/>
            <a:ext cx="9409045" cy="934843"/>
          </a:xfrm>
          <a:prstGeom prst="rect">
            <a:avLst/>
          </a:prstGeom>
        </p:spPr>
        <p:txBody>
          <a:bodyPr>
            <a:normAutofit/>
          </a:bodyPr>
          <a:lstStyle>
            <a:lvl1pPr algn="l" rtl="0" eaLnBrk="1" fontAlgn="base" hangingPunct="1">
              <a:lnSpc>
                <a:spcPct val="90000"/>
              </a:lnSpc>
              <a:spcBef>
                <a:spcPct val="0"/>
              </a:spcBef>
              <a:spcAft>
                <a:spcPct val="0"/>
              </a:spcAft>
              <a:defRPr sz="2800" b="1" spc="-10">
                <a:solidFill>
                  <a:srgbClr val="003560"/>
                </a:solidFill>
                <a:latin typeface="Arial" charset="0"/>
                <a:ea typeface="Arial" charset="0"/>
                <a:cs typeface="Arial" charset="0"/>
              </a:defRPr>
            </a:lvl1pPr>
            <a:lvl2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2pPr>
            <a:lvl3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3pPr>
            <a:lvl4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4pPr>
            <a:lvl5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5pPr>
            <a:lvl6pPr marL="4572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6pPr>
            <a:lvl7pPr marL="9144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7pPr>
            <a:lvl8pPr marL="13716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8pPr>
            <a:lvl9pPr marL="18288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9pPr>
          </a:lstStyle>
          <a:p>
            <a:pPr defTabSz="1219170"/>
            <a:r>
              <a:rPr lang="en-GB" sz="3200" kern="0" spc="-13"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Alzheimer’s disease (AD)</a:t>
            </a:r>
          </a:p>
        </p:txBody>
      </p:sp>
      <p:pic>
        <p:nvPicPr>
          <p:cNvPr id="37" name="Picture 36">
            <a:extLst>
              <a:ext uri="{FF2B5EF4-FFF2-40B4-BE49-F238E27FC236}">
                <a16:creationId xmlns:a16="http://schemas.microsoft.com/office/drawing/2014/main" id="{CA319B14-84C1-45C7-AB4A-2552C6F0AF9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7026" y="28447"/>
            <a:ext cx="2340405" cy="960107"/>
          </a:xfrm>
          <a:prstGeom prst="rect">
            <a:avLst/>
          </a:prstGeom>
        </p:spPr>
      </p:pic>
    </p:spTree>
    <p:custDataLst>
      <p:tags r:id="rId1"/>
    </p:custDataLst>
    <p:extLst>
      <p:ext uri="{BB962C8B-B14F-4D97-AF65-F5344CB8AC3E}">
        <p14:creationId xmlns:p14="http://schemas.microsoft.com/office/powerpoint/2010/main" val="3411407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7" grpId="0" animBg="1"/>
      <p:bldP spid="28" grpId="0" animBg="1"/>
      <p:bldP spid="29" grpId="0" animBg="1"/>
      <p:bldP spid="19" grpId="0" animBg="1"/>
      <p:bldP spid="32" grpId="0"/>
      <p:bldP spid="24" grpId="0"/>
      <p:bldP spid="3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1C7D0C9-45EE-4F48-BEB5-8C4929E62BDD}"/>
              </a:ext>
            </a:extLst>
          </p:cNvPr>
          <p:cNvGrpSpPr/>
          <p:nvPr/>
        </p:nvGrpSpPr>
        <p:grpSpPr>
          <a:xfrm>
            <a:off x="7385451" y="2622163"/>
            <a:ext cx="2442413" cy="3105972"/>
            <a:chOff x="7828548" y="1377099"/>
            <a:chExt cx="2442413" cy="5038858"/>
          </a:xfrm>
        </p:grpSpPr>
        <p:pic>
          <p:nvPicPr>
            <p:cNvPr id="12" name="Picture 11">
              <a:extLst>
                <a:ext uri="{FF2B5EF4-FFF2-40B4-BE49-F238E27FC236}">
                  <a16:creationId xmlns:a16="http://schemas.microsoft.com/office/drawing/2014/main" id="{AD14FE5A-87A3-42D1-8740-9583CB1292E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7543994" y="1661653"/>
              <a:ext cx="3011519" cy="2442412"/>
            </a:xfrm>
            <a:prstGeom prst="rect">
              <a:avLst/>
            </a:prstGeom>
          </p:spPr>
        </p:pic>
        <p:pic>
          <p:nvPicPr>
            <p:cNvPr id="14" name="Picture 13">
              <a:extLst>
                <a:ext uri="{FF2B5EF4-FFF2-40B4-BE49-F238E27FC236}">
                  <a16:creationId xmlns:a16="http://schemas.microsoft.com/office/drawing/2014/main" id="{EF3192D7-9854-4940-9B1D-DD629EF2241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5400000">
              <a:off x="8040398" y="4185394"/>
              <a:ext cx="2018713" cy="2442413"/>
            </a:xfrm>
            <a:prstGeom prst="rect">
              <a:avLst/>
            </a:prstGeom>
          </p:spPr>
        </p:pic>
      </p:grpSp>
      <p:pic>
        <p:nvPicPr>
          <p:cNvPr id="55" name="Picture 54">
            <a:extLst>
              <a:ext uri="{FF2B5EF4-FFF2-40B4-BE49-F238E27FC236}">
                <a16:creationId xmlns:a16="http://schemas.microsoft.com/office/drawing/2014/main" id="{D91B4F4C-F019-410C-A4BB-2580C099898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400000">
            <a:off x="5102616" y="2362955"/>
            <a:ext cx="1889029" cy="2442412"/>
          </a:xfrm>
          <a:prstGeom prst="rect">
            <a:avLst/>
          </a:prstGeom>
        </p:spPr>
      </p:pic>
      <p:pic>
        <p:nvPicPr>
          <p:cNvPr id="56" name="Picture 55">
            <a:extLst>
              <a:ext uri="{FF2B5EF4-FFF2-40B4-BE49-F238E27FC236}">
                <a16:creationId xmlns:a16="http://schemas.microsoft.com/office/drawing/2014/main" id="{EF1658DF-93D6-42F6-862C-498DA75ABCC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5400000">
            <a:off x="5457914" y="3859596"/>
            <a:ext cx="1178439" cy="2442413"/>
          </a:xfrm>
          <a:prstGeom prst="rect">
            <a:avLst/>
          </a:prstGeom>
        </p:spPr>
      </p:pic>
      <p:pic>
        <p:nvPicPr>
          <p:cNvPr id="57" name="Picture 56">
            <a:extLst>
              <a:ext uri="{FF2B5EF4-FFF2-40B4-BE49-F238E27FC236}">
                <a16:creationId xmlns:a16="http://schemas.microsoft.com/office/drawing/2014/main" id="{9B036D1E-899D-4944-896F-5CEE50D409C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5400000">
            <a:off x="2622407" y="2400753"/>
            <a:ext cx="1964627" cy="2442412"/>
          </a:xfrm>
          <a:prstGeom prst="rect">
            <a:avLst/>
          </a:prstGeom>
        </p:spPr>
      </p:pic>
      <p:pic>
        <p:nvPicPr>
          <p:cNvPr id="58" name="Picture 57">
            <a:extLst>
              <a:ext uri="{FF2B5EF4-FFF2-40B4-BE49-F238E27FC236}">
                <a16:creationId xmlns:a16="http://schemas.microsoft.com/office/drawing/2014/main" id="{EECD68D7-AD34-45EB-BAE2-3972972EF7A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5400000">
            <a:off x="3015503" y="3935192"/>
            <a:ext cx="1178439" cy="2442413"/>
          </a:xfrm>
          <a:prstGeom prst="rect">
            <a:avLst/>
          </a:prstGeom>
        </p:spPr>
      </p:pic>
      <p:pic>
        <p:nvPicPr>
          <p:cNvPr id="59" name="Picture 58">
            <a:extLst>
              <a:ext uri="{FF2B5EF4-FFF2-40B4-BE49-F238E27FC236}">
                <a16:creationId xmlns:a16="http://schemas.microsoft.com/office/drawing/2014/main" id="{42F5A35F-2E2F-49E8-AF0E-82F1400E15C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5400000">
            <a:off x="224613" y="2383270"/>
            <a:ext cx="1964627" cy="2442412"/>
          </a:xfrm>
          <a:prstGeom prst="rect">
            <a:avLst/>
          </a:prstGeom>
        </p:spPr>
      </p:pic>
      <p:pic>
        <p:nvPicPr>
          <p:cNvPr id="60" name="Picture 59">
            <a:extLst>
              <a:ext uri="{FF2B5EF4-FFF2-40B4-BE49-F238E27FC236}">
                <a16:creationId xmlns:a16="http://schemas.microsoft.com/office/drawing/2014/main" id="{789EDF86-861B-4AC6-AE61-862D93930F3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5400000">
            <a:off x="617711" y="3917710"/>
            <a:ext cx="1178437" cy="2442413"/>
          </a:xfrm>
          <a:prstGeom prst="rect">
            <a:avLst/>
          </a:prstGeom>
        </p:spPr>
      </p:pic>
      <p:pic>
        <p:nvPicPr>
          <p:cNvPr id="61" name="Picture 60">
            <a:extLst>
              <a:ext uri="{FF2B5EF4-FFF2-40B4-BE49-F238E27FC236}">
                <a16:creationId xmlns:a16="http://schemas.microsoft.com/office/drawing/2014/main" id="{2D2BC244-AC78-4A32-84D1-5706A1D2419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5400000">
            <a:off x="10113888" y="2383270"/>
            <a:ext cx="1964627" cy="2442412"/>
          </a:xfrm>
          <a:prstGeom prst="rect">
            <a:avLst/>
          </a:prstGeom>
        </p:spPr>
      </p:pic>
      <p:pic>
        <p:nvPicPr>
          <p:cNvPr id="62" name="Picture 61">
            <a:extLst>
              <a:ext uri="{FF2B5EF4-FFF2-40B4-BE49-F238E27FC236}">
                <a16:creationId xmlns:a16="http://schemas.microsoft.com/office/drawing/2014/main" id="{2626E50A-F9CC-458F-BD91-673AE16C3DF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5400000">
            <a:off x="10506985" y="3917710"/>
            <a:ext cx="1178439" cy="2442413"/>
          </a:xfrm>
          <a:prstGeom prst="rect">
            <a:avLst/>
          </a:prstGeom>
        </p:spPr>
      </p:pic>
      <p:sp>
        <p:nvSpPr>
          <p:cNvPr id="18" name="TextBox 17">
            <a:extLst>
              <a:ext uri="{FF2B5EF4-FFF2-40B4-BE49-F238E27FC236}">
                <a16:creationId xmlns:a16="http://schemas.microsoft.com/office/drawing/2014/main" id="{40FC6E85-57A3-4D2B-9EFF-1BB4128B9173}"/>
              </a:ext>
            </a:extLst>
          </p:cNvPr>
          <p:cNvSpPr txBox="1"/>
          <p:nvPr/>
        </p:nvSpPr>
        <p:spPr>
          <a:xfrm>
            <a:off x="46524" y="6286519"/>
            <a:ext cx="2462534" cy="523220"/>
          </a:xfrm>
          <a:prstGeom prst="rect">
            <a:avLst/>
          </a:prstGeom>
          <a:noFill/>
        </p:spPr>
        <p:txBody>
          <a:bodyPr wrap="none" rtlCol="0">
            <a:spAutoFit/>
          </a:bodyPr>
          <a:lstStyle/>
          <a:p>
            <a:pPr defTabSz="1219170" fontAlgn="base">
              <a:spcBef>
                <a:spcPct val="0"/>
              </a:spcBef>
              <a:spcAft>
                <a:spcPct val="0"/>
              </a:spcAft>
            </a:pPr>
            <a:r>
              <a:rPr lang="en-GB" sz="2800" b="1" dirty="0">
                <a:solidFill>
                  <a:srgbClr val="E7E6E6">
                    <a:lumMod val="75000"/>
                  </a:srgbClr>
                </a:solidFill>
                <a:latin typeface="Arial" panose="020B0604020202020204" pitchFamily="34" charset="0"/>
                <a:ea typeface="ヒラギノ角ゴ Pro W3" charset="-128"/>
                <a:cs typeface="Arial" panose="020B0604020202020204" pitchFamily="34" charset="0"/>
              </a:rPr>
              <a:t>Healthy brain</a:t>
            </a:r>
          </a:p>
        </p:txBody>
      </p:sp>
      <p:sp>
        <p:nvSpPr>
          <p:cNvPr id="63" name="TextBox 62">
            <a:extLst>
              <a:ext uri="{FF2B5EF4-FFF2-40B4-BE49-F238E27FC236}">
                <a16:creationId xmlns:a16="http://schemas.microsoft.com/office/drawing/2014/main" id="{F4D5B049-51E5-4731-B9C5-ADDD3A8514B2}"/>
              </a:ext>
            </a:extLst>
          </p:cNvPr>
          <p:cNvSpPr txBox="1"/>
          <p:nvPr/>
        </p:nvSpPr>
        <p:spPr>
          <a:xfrm>
            <a:off x="48363" y="6304003"/>
            <a:ext cx="3179075" cy="523220"/>
          </a:xfrm>
          <a:prstGeom prst="rect">
            <a:avLst/>
          </a:prstGeom>
          <a:noFill/>
        </p:spPr>
        <p:txBody>
          <a:bodyPr wrap="none" rtlCol="0">
            <a:spAutoFit/>
          </a:bodyPr>
          <a:lstStyle/>
          <a:p>
            <a:pPr defTabSz="1219170" fontAlgn="base">
              <a:spcBef>
                <a:spcPct val="0"/>
              </a:spcBef>
              <a:spcAft>
                <a:spcPct val="0"/>
              </a:spcAft>
            </a:pPr>
            <a:r>
              <a:rPr lang="en-GB" sz="2800" b="1" dirty="0">
                <a:solidFill>
                  <a:srgbClr val="E7E6E6">
                    <a:lumMod val="75000"/>
                  </a:srgbClr>
                </a:solidFill>
                <a:latin typeface="Arial" panose="020B0604020202020204" pitchFamily="34" charset="0"/>
                <a:ea typeface="ヒラギノ角ゴ Pro W3" charset="-128"/>
                <a:cs typeface="Arial" panose="020B0604020202020204" pitchFamily="34" charset="0"/>
              </a:rPr>
              <a:t>Alzheimer’s brain</a:t>
            </a:r>
          </a:p>
        </p:txBody>
      </p:sp>
      <p:cxnSp>
        <p:nvCxnSpPr>
          <p:cNvPr id="9" name="Straight Arrow Connector 8">
            <a:extLst>
              <a:ext uri="{FF2B5EF4-FFF2-40B4-BE49-F238E27FC236}">
                <a16:creationId xmlns:a16="http://schemas.microsoft.com/office/drawing/2014/main" id="{CE52A4E2-EED3-4ED6-9B13-65F0127F1A1F}"/>
              </a:ext>
            </a:extLst>
          </p:cNvPr>
          <p:cNvCxnSpPr/>
          <p:nvPr/>
        </p:nvCxnSpPr>
        <p:spPr>
          <a:xfrm>
            <a:off x="1221205" y="5069521"/>
            <a:ext cx="0" cy="1178435"/>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0CA40911-B49E-4F58-A97A-A78ADBF38786}"/>
              </a:ext>
            </a:extLst>
          </p:cNvPr>
          <p:cNvCxnSpPr/>
          <p:nvPr/>
        </p:nvCxnSpPr>
        <p:spPr>
          <a:xfrm>
            <a:off x="3621003" y="5060021"/>
            <a:ext cx="0" cy="1178435"/>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AC2FD7A7-1903-423B-88E1-40F92F667D43}"/>
              </a:ext>
            </a:extLst>
          </p:cNvPr>
          <p:cNvCxnSpPr/>
          <p:nvPr/>
        </p:nvCxnSpPr>
        <p:spPr>
          <a:xfrm>
            <a:off x="6063415" y="4959955"/>
            <a:ext cx="0" cy="1178435"/>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05DBCDCC-727C-4F9D-8A7F-4AFC308B75C8}"/>
              </a:ext>
            </a:extLst>
          </p:cNvPr>
          <p:cNvCxnSpPr/>
          <p:nvPr/>
        </p:nvCxnSpPr>
        <p:spPr>
          <a:xfrm>
            <a:off x="8610096" y="5037161"/>
            <a:ext cx="0" cy="1178435"/>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41936708-1B35-4362-882D-4EC0B442497E}"/>
              </a:ext>
            </a:extLst>
          </p:cNvPr>
          <p:cNvCxnSpPr/>
          <p:nvPr/>
        </p:nvCxnSpPr>
        <p:spPr>
          <a:xfrm>
            <a:off x="11146775" y="5015176"/>
            <a:ext cx="0" cy="1178435"/>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FE2DE5C6-DE33-4CB4-A955-F7E34B407F75}"/>
              </a:ext>
            </a:extLst>
          </p:cNvPr>
          <p:cNvSpPr/>
          <p:nvPr/>
        </p:nvSpPr>
        <p:spPr bwMode="auto">
          <a:xfrm>
            <a:off x="0" y="-1"/>
            <a:ext cx="12192000" cy="1032000"/>
          </a:xfrm>
          <a:prstGeom prst="rect">
            <a:avLst/>
          </a:prstGeom>
          <a:gradFill>
            <a:gsLst>
              <a:gs pos="39000">
                <a:srgbClr val="00355F">
                  <a:lumMod val="21000"/>
                  <a:lumOff val="79000"/>
                </a:srgbClr>
              </a:gs>
              <a:gs pos="20000">
                <a:srgbClr val="FFFFFF"/>
              </a:gs>
              <a:gs pos="52000">
                <a:srgbClr val="00355F">
                  <a:lumMod val="78000"/>
                  <a:lumOff val="22000"/>
                </a:srgbClr>
              </a:gs>
              <a:gs pos="69000">
                <a:srgbClr val="00355F"/>
              </a:gs>
            </a:gsLst>
            <a:lin ang="10800000" scaled="1"/>
          </a:gra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GB" sz="3200">
              <a:solidFill>
                <a:prstClr val="black"/>
              </a:solidFill>
              <a:latin typeface="Arial" charset="0"/>
              <a:ea typeface="ＭＳ Ｐゴシック" charset="-128"/>
              <a:cs typeface="ＭＳ Ｐゴシック" charset="-128"/>
            </a:endParaRPr>
          </a:p>
        </p:txBody>
      </p:sp>
      <p:sp>
        <p:nvSpPr>
          <p:cNvPr id="43" name="Title 1">
            <a:extLst>
              <a:ext uri="{FF2B5EF4-FFF2-40B4-BE49-F238E27FC236}">
                <a16:creationId xmlns:a16="http://schemas.microsoft.com/office/drawing/2014/main" id="{0A7E5EFE-A2BF-4229-9AC9-577644B386D6}"/>
              </a:ext>
            </a:extLst>
          </p:cNvPr>
          <p:cNvSpPr txBox="1">
            <a:spLocks/>
          </p:cNvSpPr>
          <p:nvPr/>
        </p:nvSpPr>
        <p:spPr>
          <a:xfrm>
            <a:off x="2566872" y="260648"/>
            <a:ext cx="9409045" cy="934843"/>
          </a:xfrm>
          <a:prstGeom prst="rect">
            <a:avLst/>
          </a:prstGeom>
        </p:spPr>
        <p:txBody>
          <a:bodyPr>
            <a:normAutofit/>
          </a:bodyPr>
          <a:lstStyle>
            <a:lvl1pPr algn="l" rtl="0" eaLnBrk="1" fontAlgn="base" hangingPunct="1">
              <a:lnSpc>
                <a:spcPct val="90000"/>
              </a:lnSpc>
              <a:spcBef>
                <a:spcPct val="0"/>
              </a:spcBef>
              <a:spcAft>
                <a:spcPct val="0"/>
              </a:spcAft>
              <a:defRPr sz="2800" b="1" spc="-10">
                <a:solidFill>
                  <a:srgbClr val="003560"/>
                </a:solidFill>
                <a:latin typeface="Arial" charset="0"/>
                <a:ea typeface="Arial" charset="0"/>
                <a:cs typeface="Arial" charset="0"/>
              </a:defRPr>
            </a:lvl1pPr>
            <a:lvl2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2pPr>
            <a:lvl3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3pPr>
            <a:lvl4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4pPr>
            <a:lvl5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5pPr>
            <a:lvl6pPr marL="4572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6pPr>
            <a:lvl7pPr marL="9144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7pPr>
            <a:lvl8pPr marL="13716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8pPr>
            <a:lvl9pPr marL="18288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9pPr>
          </a:lstStyle>
          <a:p>
            <a:pPr defTabSz="1219170"/>
            <a:r>
              <a:rPr lang="en-GB" sz="3200" kern="0" spc="-13"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Cholinergic hypofunction in AD</a:t>
            </a:r>
          </a:p>
        </p:txBody>
      </p:sp>
      <p:pic>
        <p:nvPicPr>
          <p:cNvPr id="44" name="Picture 43">
            <a:extLst>
              <a:ext uri="{FF2B5EF4-FFF2-40B4-BE49-F238E27FC236}">
                <a16:creationId xmlns:a16="http://schemas.microsoft.com/office/drawing/2014/main" id="{75287C48-9F31-44D4-9318-03F4F00A3C7A}"/>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7026" y="28447"/>
            <a:ext cx="2340405" cy="960107"/>
          </a:xfrm>
          <a:prstGeom prst="rect">
            <a:avLst/>
          </a:prstGeom>
        </p:spPr>
      </p:pic>
      <p:sp>
        <p:nvSpPr>
          <p:cNvPr id="4" name="TextBox 3">
            <a:extLst>
              <a:ext uri="{FF2B5EF4-FFF2-40B4-BE49-F238E27FC236}">
                <a16:creationId xmlns:a16="http://schemas.microsoft.com/office/drawing/2014/main" id="{9CBA9123-E9E0-4961-8FD6-F7C81B03F009}"/>
              </a:ext>
            </a:extLst>
          </p:cNvPr>
          <p:cNvSpPr txBox="1"/>
          <p:nvPr/>
        </p:nvSpPr>
        <p:spPr>
          <a:xfrm>
            <a:off x="431371" y="1012061"/>
            <a:ext cx="7301255" cy="1685846"/>
          </a:xfrm>
          <a:prstGeom prst="rect">
            <a:avLst/>
          </a:prstGeom>
          <a:noFill/>
        </p:spPr>
        <p:txBody>
          <a:bodyPr wrap="square" rtlCol="0">
            <a:spAutoFit/>
          </a:bodyPr>
          <a:lstStyle/>
          <a:p>
            <a:pPr marL="457189" indent="-457189" defTabSz="1219170" fontAlgn="base">
              <a:lnSpc>
                <a:spcPct val="150000"/>
              </a:lnSpc>
              <a:spcBef>
                <a:spcPct val="0"/>
              </a:spcBef>
              <a:spcAft>
                <a:spcPct val="0"/>
              </a:spcAft>
              <a:buFont typeface="Arial" panose="020B0604020202020204" pitchFamily="34" charset="0"/>
              <a:buChar char="•"/>
            </a:pPr>
            <a:r>
              <a:rPr lang="en-GB" sz="2400" dirty="0">
                <a:solidFill>
                  <a:prstClr val="black"/>
                </a:solidFill>
                <a:latin typeface="Arial" charset="0"/>
                <a:ea typeface="ヒラギノ角ゴ Pro W3" charset="-128"/>
              </a:rPr>
              <a:t>Selective loss of cholinergic neurons</a:t>
            </a:r>
          </a:p>
          <a:p>
            <a:pPr marL="457189" indent="-457189" defTabSz="1219170" fontAlgn="base">
              <a:lnSpc>
                <a:spcPct val="150000"/>
              </a:lnSpc>
              <a:spcBef>
                <a:spcPct val="0"/>
              </a:spcBef>
              <a:spcAft>
                <a:spcPct val="0"/>
              </a:spcAft>
              <a:buFont typeface="Arial" panose="020B0604020202020204" pitchFamily="34" charset="0"/>
              <a:buChar char="•"/>
            </a:pPr>
            <a:r>
              <a:rPr lang="en-GB" sz="2400" dirty="0">
                <a:solidFill>
                  <a:prstClr val="black"/>
                </a:solidFill>
                <a:latin typeface="Arial" charset="0"/>
                <a:ea typeface="ヒラギノ角ゴ Pro W3" charset="-128"/>
              </a:rPr>
              <a:t>Current treatments aim to stabilise cholinergic signalling</a:t>
            </a:r>
          </a:p>
        </p:txBody>
      </p:sp>
      <p:pic>
        <p:nvPicPr>
          <p:cNvPr id="52" name="Picture 51">
            <a:extLst>
              <a:ext uri="{FF2B5EF4-FFF2-40B4-BE49-F238E27FC236}">
                <a16:creationId xmlns:a16="http://schemas.microsoft.com/office/drawing/2014/main" id="{98E75F95-56F9-4525-85C5-73E1231D803D}"/>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7732625" y="1998399"/>
            <a:ext cx="4101235" cy="4139991"/>
          </a:xfrm>
          <a:prstGeom prst="rect">
            <a:avLst/>
          </a:prstGeom>
          <a:ln>
            <a:noFill/>
          </a:ln>
          <a:effectLst>
            <a:outerShdw blurRad="190500" algn="tl" rotWithShape="0">
              <a:srgbClr val="000000">
                <a:alpha val="70000"/>
              </a:srgbClr>
            </a:outerShdw>
          </a:effectLst>
        </p:spPr>
      </p:pic>
      <p:sp>
        <p:nvSpPr>
          <p:cNvPr id="25" name="TextBox 24">
            <a:extLst>
              <a:ext uri="{FF2B5EF4-FFF2-40B4-BE49-F238E27FC236}">
                <a16:creationId xmlns:a16="http://schemas.microsoft.com/office/drawing/2014/main" id="{396FFF93-26AF-4168-8326-1846949AFC9A}"/>
              </a:ext>
            </a:extLst>
          </p:cNvPr>
          <p:cNvSpPr txBox="1"/>
          <p:nvPr/>
        </p:nvSpPr>
        <p:spPr>
          <a:xfrm>
            <a:off x="4925756" y="6193610"/>
            <a:ext cx="1563248" cy="523220"/>
          </a:xfrm>
          <a:prstGeom prst="rect">
            <a:avLst/>
          </a:prstGeom>
          <a:noFill/>
        </p:spPr>
        <p:txBody>
          <a:bodyPr wrap="none" rtlCol="0">
            <a:spAutoFit/>
          </a:bodyPr>
          <a:lstStyle/>
          <a:p>
            <a:r>
              <a:rPr lang="en-GB" sz="2800" b="1" dirty="0">
                <a:latin typeface="Arial" panose="020B0604020202020204" pitchFamily="34" charset="0"/>
                <a:cs typeface="Arial" panose="020B0604020202020204" pitchFamily="34" charset="0"/>
              </a:rPr>
              <a:t>Memory</a:t>
            </a:r>
          </a:p>
        </p:txBody>
      </p:sp>
      <p:grpSp>
        <p:nvGrpSpPr>
          <p:cNvPr id="26" name="Group 25">
            <a:extLst>
              <a:ext uri="{FF2B5EF4-FFF2-40B4-BE49-F238E27FC236}">
                <a16:creationId xmlns:a16="http://schemas.microsoft.com/office/drawing/2014/main" id="{C357B386-3899-4F48-A7C6-07A6E588D0E2}"/>
              </a:ext>
            </a:extLst>
          </p:cNvPr>
          <p:cNvGrpSpPr/>
          <p:nvPr/>
        </p:nvGrpSpPr>
        <p:grpSpPr>
          <a:xfrm>
            <a:off x="6465821" y="6243909"/>
            <a:ext cx="1962365" cy="424522"/>
            <a:chOff x="6465821" y="6243909"/>
            <a:chExt cx="1962365" cy="424522"/>
          </a:xfrm>
        </p:grpSpPr>
        <p:sp>
          <p:nvSpPr>
            <p:cNvPr id="27" name="Arrow: Right 26">
              <a:extLst>
                <a:ext uri="{FF2B5EF4-FFF2-40B4-BE49-F238E27FC236}">
                  <a16:creationId xmlns:a16="http://schemas.microsoft.com/office/drawing/2014/main" id="{F3F17935-75BF-45C6-BBF9-08BC4AD0C83C}"/>
                </a:ext>
              </a:extLst>
            </p:cNvPr>
            <p:cNvSpPr/>
            <p:nvPr/>
          </p:nvSpPr>
          <p:spPr>
            <a:xfrm rot="16200000">
              <a:off x="6431442" y="6279241"/>
              <a:ext cx="420713" cy="351956"/>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Arrow: Right 27">
              <a:extLst>
                <a:ext uri="{FF2B5EF4-FFF2-40B4-BE49-F238E27FC236}">
                  <a16:creationId xmlns:a16="http://schemas.microsoft.com/office/drawing/2014/main" id="{26590C8E-7A31-4E7A-8344-B8A10D8A40A3}"/>
                </a:ext>
              </a:extLst>
            </p:cNvPr>
            <p:cNvSpPr/>
            <p:nvPr/>
          </p:nvSpPr>
          <p:spPr>
            <a:xfrm rot="16200000">
              <a:off x="8041851" y="6278288"/>
              <a:ext cx="420713" cy="351956"/>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Arrow: Right 28">
              <a:extLst>
                <a:ext uri="{FF2B5EF4-FFF2-40B4-BE49-F238E27FC236}">
                  <a16:creationId xmlns:a16="http://schemas.microsoft.com/office/drawing/2014/main" id="{07EE53AE-3716-4042-A5E1-F9F466FFFA1E}"/>
                </a:ext>
              </a:extLst>
            </p:cNvPr>
            <p:cNvSpPr/>
            <p:nvPr/>
          </p:nvSpPr>
          <p:spPr>
            <a:xfrm rot="16200000">
              <a:off x="7650587" y="6278288"/>
              <a:ext cx="420713" cy="351956"/>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extLst>
                <a:ext uri="{FF2B5EF4-FFF2-40B4-BE49-F238E27FC236}">
                  <a16:creationId xmlns:a16="http://schemas.microsoft.com/office/drawing/2014/main" id="{F46396C1-C346-4A0F-BC42-6504C2CEA420}"/>
                </a:ext>
              </a:extLst>
            </p:cNvPr>
            <p:cNvSpPr/>
            <p:nvPr/>
          </p:nvSpPr>
          <p:spPr>
            <a:xfrm rot="16200000">
              <a:off x="7248238" y="6282097"/>
              <a:ext cx="420713" cy="351956"/>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Arrow: Right 30">
              <a:extLst>
                <a:ext uri="{FF2B5EF4-FFF2-40B4-BE49-F238E27FC236}">
                  <a16:creationId xmlns:a16="http://schemas.microsoft.com/office/drawing/2014/main" id="{554A04BE-A4C2-4801-9EAF-2721AA9356C3}"/>
                </a:ext>
              </a:extLst>
            </p:cNvPr>
            <p:cNvSpPr/>
            <p:nvPr/>
          </p:nvSpPr>
          <p:spPr>
            <a:xfrm rot="16200000">
              <a:off x="6833791" y="6282044"/>
              <a:ext cx="420713" cy="351956"/>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2" name="Group 31">
            <a:extLst>
              <a:ext uri="{FF2B5EF4-FFF2-40B4-BE49-F238E27FC236}">
                <a16:creationId xmlns:a16="http://schemas.microsoft.com/office/drawing/2014/main" id="{98DD78A9-03C9-4733-A755-3ABC158A7E30}"/>
              </a:ext>
            </a:extLst>
          </p:cNvPr>
          <p:cNvGrpSpPr/>
          <p:nvPr/>
        </p:nvGrpSpPr>
        <p:grpSpPr>
          <a:xfrm>
            <a:off x="6465821" y="6245815"/>
            <a:ext cx="754305" cy="423516"/>
            <a:chOff x="6465821" y="6244862"/>
            <a:chExt cx="754305" cy="423516"/>
          </a:xfrm>
          <a:solidFill>
            <a:srgbClr val="FFC000"/>
          </a:solidFill>
        </p:grpSpPr>
        <p:sp>
          <p:nvSpPr>
            <p:cNvPr id="33" name="Arrow: Right 32">
              <a:extLst>
                <a:ext uri="{FF2B5EF4-FFF2-40B4-BE49-F238E27FC236}">
                  <a16:creationId xmlns:a16="http://schemas.microsoft.com/office/drawing/2014/main" id="{325F3B7D-DFF1-4D92-9227-D30A5CBF3F2B}"/>
                </a:ext>
              </a:extLst>
            </p:cNvPr>
            <p:cNvSpPr/>
            <p:nvPr/>
          </p:nvSpPr>
          <p:spPr>
            <a:xfrm rot="16200000">
              <a:off x="6431442" y="6279241"/>
              <a:ext cx="420713" cy="351956"/>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Arrow: Right 33">
              <a:extLst>
                <a:ext uri="{FF2B5EF4-FFF2-40B4-BE49-F238E27FC236}">
                  <a16:creationId xmlns:a16="http://schemas.microsoft.com/office/drawing/2014/main" id="{904D75BF-F055-4ABD-A217-F9A80DBAAAC3}"/>
                </a:ext>
              </a:extLst>
            </p:cNvPr>
            <p:cNvSpPr/>
            <p:nvPr/>
          </p:nvSpPr>
          <p:spPr>
            <a:xfrm rot="16200000">
              <a:off x="6833791" y="6282044"/>
              <a:ext cx="420713" cy="351956"/>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extBox 1">
            <a:extLst>
              <a:ext uri="{FF2B5EF4-FFF2-40B4-BE49-F238E27FC236}">
                <a16:creationId xmlns:a16="http://schemas.microsoft.com/office/drawing/2014/main" id="{979B6F96-7F1F-48EB-ABE9-59C20892F08A}"/>
              </a:ext>
            </a:extLst>
          </p:cNvPr>
          <p:cNvSpPr txBox="1"/>
          <p:nvPr/>
        </p:nvSpPr>
        <p:spPr>
          <a:xfrm>
            <a:off x="4013748" y="2892227"/>
            <a:ext cx="1390124" cy="338554"/>
          </a:xfrm>
          <a:prstGeom prst="rect">
            <a:avLst/>
          </a:prstGeom>
          <a:noFill/>
        </p:spPr>
        <p:txBody>
          <a:bodyPr wrap="none" rtlCol="0">
            <a:spAutoFit/>
          </a:bodyPr>
          <a:lstStyle/>
          <a:p>
            <a:r>
              <a:rPr lang="en-GB" sz="1600" dirty="0">
                <a:latin typeface="Arial" panose="020B0604020202020204" pitchFamily="34" charset="0"/>
                <a:cs typeface="Arial" panose="020B0604020202020204" pitchFamily="34" charset="0"/>
              </a:rPr>
              <a:t>Acetylcholine</a:t>
            </a:r>
          </a:p>
        </p:txBody>
      </p:sp>
      <p:cxnSp>
        <p:nvCxnSpPr>
          <p:cNvPr id="6" name="Straight Arrow Connector 5">
            <a:extLst>
              <a:ext uri="{FF2B5EF4-FFF2-40B4-BE49-F238E27FC236}">
                <a16:creationId xmlns:a16="http://schemas.microsoft.com/office/drawing/2014/main" id="{62F7A901-C8B4-4E4A-B04F-7A9DEFB3B203}"/>
              </a:ext>
            </a:extLst>
          </p:cNvPr>
          <p:cNvCxnSpPr/>
          <p:nvPr/>
        </p:nvCxnSpPr>
        <p:spPr>
          <a:xfrm>
            <a:off x="4987656" y="3221495"/>
            <a:ext cx="719724" cy="488474"/>
          </a:xfrm>
          <a:prstGeom prst="straightConnector1">
            <a:avLst/>
          </a:prstGeom>
          <a:ln w="19050">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40" name="TextBox 39">
            <a:extLst>
              <a:ext uri="{FF2B5EF4-FFF2-40B4-BE49-F238E27FC236}">
                <a16:creationId xmlns:a16="http://schemas.microsoft.com/office/drawing/2014/main" id="{8FCB9510-58FB-4C3D-86D7-8C3F60572993}"/>
              </a:ext>
            </a:extLst>
          </p:cNvPr>
          <p:cNvSpPr txBox="1"/>
          <p:nvPr/>
        </p:nvSpPr>
        <p:spPr>
          <a:xfrm>
            <a:off x="3650234" y="5236439"/>
            <a:ext cx="2339102" cy="584775"/>
          </a:xfrm>
          <a:prstGeom prst="rect">
            <a:avLst/>
          </a:prstGeom>
          <a:noFill/>
        </p:spPr>
        <p:txBody>
          <a:bodyPr wrap="none" rtlCol="0">
            <a:spAutoFit/>
          </a:bodyPr>
          <a:lstStyle/>
          <a:p>
            <a:r>
              <a:rPr lang="en-GB" sz="1600" dirty="0">
                <a:latin typeface="Arial" panose="020B0604020202020204" pitchFamily="34" charset="0"/>
                <a:cs typeface="Arial" panose="020B0604020202020204" pitchFamily="34" charset="0"/>
              </a:rPr>
              <a:t>Cholinergic receptors </a:t>
            </a:r>
          </a:p>
          <a:p>
            <a:r>
              <a:rPr lang="en-GB" sz="1600" dirty="0">
                <a:latin typeface="Arial" panose="020B0604020202020204" pitchFamily="34" charset="0"/>
                <a:cs typeface="Arial" panose="020B0604020202020204" pitchFamily="34" charset="0"/>
              </a:rPr>
              <a:t>(muscarinic or nicotinic)</a:t>
            </a:r>
          </a:p>
        </p:txBody>
      </p:sp>
      <p:cxnSp>
        <p:nvCxnSpPr>
          <p:cNvPr id="41" name="Straight Arrow Connector 40">
            <a:extLst>
              <a:ext uri="{FF2B5EF4-FFF2-40B4-BE49-F238E27FC236}">
                <a16:creationId xmlns:a16="http://schemas.microsoft.com/office/drawing/2014/main" id="{F2416AB6-D90D-41BE-8B43-04C20D820763}"/>
              </a:ext>
            </a:extLst>
          </p:cNvPr>
          <p:cNvCxnSpPr>
            <a:cxnSpLocks/>
          </p:cNvCxnSpPr>
          <p:nvPr/>
        </p:nvCxnSpPr>
        <p:spPr>
          <a:xfrm flipV="1">
            <a:off x="5173103" y="4806005"/>
            <a:ext cx="698145" cy="504285"/>
          </a:xfrm>
          <a:prstGeom prst="straightConnector1">
            <a:avLst/>
          </a:prstGeom>
          <a:ln w="19050">
            <a:headEnd type="none" w="med" len="med"/>
            <a:tailEnd type="arrow"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09886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wipe(up)">
                                      <p:cBhvr>
                                        <p:cTn id="19" dur="500"/>
                                        <p:tgtEl>
                                          <p:spTgt spid="39"/>
                                        </p:tgtEl>
                                      </p:cBhvr>
                                    </p:animEffect>
                                  </p:childTnLst>
                                </p:cTn>
                              </p:par>
                              <p:par>
                                <p:cTn id="20" presetID="22" presetClass="entr" presetSubtype="1"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par>
                                <p:cTn id="23" presetID="22" presetClass="entr" presetSubtype="1"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up)">
                                      <p:cBhvr>
                                        <p:cTn id="25" dur="500"/>
                                        <p:tgtEl>
                                          <p:spTgt spid="36"/>
                                        </p:tgtEl>
                                      </p:cBhvr>
                                    </p:animEffect>
                                  </p:childTnLst>
                                </p:cTn>
                              </p:par>
                              <p:par>
                                <p:cTn id="26" presetID="22" presetClass="entr" presetSubtype="1" fill="hold"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wipe(up)">
                                      <p:cBhvr>
                                        <p:cTn id="28" dur="500"/>
                                        <p:tgtEl>
                                          <p:spTgt spid="37"/>
                                        </p:tgtEl>
                                      </p:cBhvr>
                                    </p:animEffect>
                                  </p:childTnLst>
                                </p:cTn>
                              </p:par>
                              <p:par>
                                <p:cTn id="29" presetID="22" presetClass="entr" presetSubtype="1" fill="hold"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par>
                                <p:cTn id="32" presetID="1" presetClass="entr" presetSubtype="0"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0" nodeType="clickEffect">
                                  <p:stCondLst>
                                    <p:cond delay="0"/>
                                  </p:stCondLst>
                                  <p:childTnLst>
                                    <p:set>
                                      <p:cBhvr>
                                        <p:cTn id="39" dur="1" fill="hold">
                                          <p:stCondLst>
                                            <p:cond delay="0"/>
                                          </p:stCondLst>
                                        </p:cTn>
                                        <p:tgtEl>
                                          <p:spTgt spid="18"/>
                                        </p:tgtEl>
                                        <p:attrNameLst>
                                          <p:attrName>style.visibility</p:attrName>
                                        </p:attrNameLst>
                                      </p:cBhvr>
                                      <p:to>
                                        <p:strVal val="hidden"/>
                                      </p:to>
                                    </p:set>
                                  </p:childTnLst>
                                </p:cTn>
                              </p:par>
                              <p:par>
                                <p:cTn id="40" presetID="1" presetClass="entr" presetSubtype="0" fill="hold" grpId="0" nodeType="withEffect">
                                  <p:stCondLst>
                                    <p:cond delay="0"/>
                                  </p:stCondLst>
                                  <p:childTnLst>
                                    <p:set>
                                      <p:cBhvr>
                                        <p:cTn id="41" dur="1" fill="hold">
                                          <p:stCondLst>
                                            <p:cond delay="0"/>
                                          </p:stCondLst>
                                        </p:cTn>
                                        <p:tgtEl>
                                          <p:spTgt spid="63"/>
                                        </p:tgtEl>
                                        <p:attrNameLst>
                                          <p:attrName>style.visibility</p:attrName>
                                        </p:attrNameLst>
                                      </p:cBhvr>
                                      <p:to>
                                        <p:strVal val="visible"/>
                                      </p:to>
                                    </p:set>
                                  </p:childTnLst>
                                </p:cTn>
                              </p:par>
                              <p:par>
                                <p:cTn id="42" presetID="47" presetClass="exit" presetSubtype="0" fill="hold" nodeType="withEffect">
                                  <p:stCondLst>
                                    <p:cond delay="0"/>
                                  </p:stCondLst>
                                  <p:childTnLst>
                                    <p:animEffect transition="out" filter="fade">
                                      <p:cBhvr>
                                        <p:cTn id="43" dur="500"/>
                                        <p:tgtEl>
                                          <p:spTgt spid="59"/>
                                        </p:tgtEl>
                                      </p:cBhvr>
                                    </p:animEffect>
                                    <p:anim calcmode="lin" valueType="num">
                                      <p:cBhvr>
                                        <p:cTn id="44" dur="500"/>
                                        <p:tgtEl>
                                          <p:spTgt spid="59"/>
                                        </p:tgtEl>
                                        <p:attrNameLst>
                                          <p:attrName>ppt_x</p:attrName>
                                        </p:attrNameLst>
                                      </p:cBhvr>
                                      <p:tavLst>
                                        <p:tav tm="0">
                                          <p:val>
                                            <p:strVal val="ppt_x"/>
                                          </p:val>
                                        </p:tav>
                                        <p:tav tm="100000">
                                          <p:val>
                                            <p:strVal val="ppt_x"/>
                                          </p:val>
                                        </p:tav>
                                      </p:tavLst>
                                    </p:anim>
                                    <p:anim calcmode="lin" valueType="num">
                                      <p:cBhvr>
                                        <p:cTn id="45" dur="500"/>
                                        <p:tgtEl>
                                          <p:spTgt spid="59"/>
                                        </p:tgtEl>
                                        <p:attrNameLst>
                                          <p:attrName>ppt_y</p:attrName>
                                        </p:attrNameLst>
                                      </p:cBhvr>
                                      <p:tavLst>
                                        <p:tav tm="0">
                                          <p:val>
                                            <p:strVal val="ppt_y"/>
                                          </p:val>
                                        </p:tav>
                                        <p:tav tm="100000">
                                          <p:val>
                                            <p:strVal val="ppt_y-.1"/>
                                          </p:val>
                                        </p:tav>
                                      </p:tavLst>
                                    </p:anim>
                                    <p:set>
                                      <p:cBhvr>
                                        <p:cTn id="46" dur="1" fill="hold">
                                          <p:stCondLst>
                                            <p:cond delay="499"/>
                                          </p:stCondLst>
                                        </p:cTn>
                                        <p:tgtEl>
                                          <p:spTgt spid="59"/>
                                        </p:tgtEl>
                                        <p:attrNameLst>
                                          <p:attrName>style.visibility</p:attrName>
                                        </p:attrNameLst>
                                      </p:cBhvr>
                                      <p:to>
                                        <p:strVal val="hidden"/>
                                      </p:to>
                                    </p:set>
                                  </p:childTnLst>
                                </p:cTn>
                              </p:par>
                              <p:par>
                                <p:cTn id="47" presetID="47" presetClass="exit" presetSubtype="0" fill="hold" nodeType="withEffect">
                                  <p:stCondLst>
                                    <p:cond delay="0"/>
                                  </p:stCondLst>
                                  <p:childTnLst>
                                    <p:animEffect transition="out" filter="fade">
                                      <p:cBhvr>
                                        <p:cTn id="48" dur="500"/>
                                        <p:tgtEl>
                                          <p:spTgt spid="55"/>
                                        </p:tgtEl>
                                      </p:cBhvr>
                                    </p:animEffect>
                                    <p:anim calcmode="lin" valueType="num">
                                      <p:cBhvr>
                                        <p:cTn id="49" dur="500"/>
                                        <p:tgtEl>
                                          <p:spTgt spid="55"/>
                                        </p:tgtEl>
                                        <p:attrNameLst>
                                          <p:attrName>ppt_x</p:attrName>
                                        </p:attrNameLst>
                                      </p:cBhvr>
                                      <p:tavLst>
                                        <p:tav tm="0">
                                          <p:val>
                                            <p:strVal val="ppt_x"/>
                                          </p:val>
                                        </p:tav>
                                        <p:tav tm="100000">
                                          <p:val>
                                            <p:strVal val="ppt_x"/>
                                          </p:val>
                                        </p:tav>
                                      </p:tavLst>
                                    </p:anim>
                                    <p:anim calcmode="lin" valueType="num">
                                      <p:cBhvr>
                                        <p:cTn id="50" dur="500"/>
                                        <p:tgtEl>
                                          <p:spTgt spid="55"/>
                                        </p:tgtEl>
                                        <p:attrNameLst>
                                          <p:attrName>ppt_y</p:attrName>
                                        </p:attrNameLst>
                                      </p:cBhvr>
                                      <p:tavLst>
                                        <p:tav tm="0">
                                          <p:val>
                                            <p:strVal val="ppt_y"/>
                                          </p:val>
                                        </p:tav>
                                        <p:tav tm="100000">
                                          <p:val>
                                            <p:strVal val="ppt_y-.1"/>
                                          </p:val>
                                        </p:tav>
                                      </p:tavLst>
                                    </p:anim>
                                    <p:set>
                                      <p:cBhvr>
                                        <p:cTn id="51" dur="1" fill="hold">
                                          <p:stCondLst>
                                            <p:cond delay="499"/>
                                          </p:stCondLst>
                                        </p:cTn>
                                        <p:tgtEl>
                                          <p:spTgt spid="55"/>
                                        </p:tgtEl>
                                        <p:attrNameLst>
                                          <p:attrName>style.visibility</p:attrName>
                                        </p:attrNameLst>
                                      </p:cBhvr>
                                      <p:to>
                                        <p:strVal val="hidden"/>
                                      </p:to>
                                    </p:set>
                                  </p:childTnLst>
                                </p:cTn>
                              </p:par>
                              <p:par>
                                <p:cTn id="52" presetID="47" presetClass="exit" presetSubtype="0" fill="hold" nodeType="withEffect">
                                  <p:stCondLst>
                                    <p:cond delay="0"/>
                                  </p:stCondLst>
                                  <p:childTnLst>
                                    <p:animEffect transition="out" filter="fade">
                                      <p:cBhvr>
                                        <p:cTn id="53" dur="500"/>
                                        <p:tgtEl>
                                          <p:spTgt spid="61"/>
                                        </p:tgtEl>
                                      </p:cBhvr>
                                    </p:animEffect>
                                    <p:anim calcmode="lin" valueType="num">
                                      <p:cBhvr>
                                        <p:cTn id="54" dur="500"/>
                                        <p:tgtEl>
                                          <p:spTgt spid="61"/>
                                        </p:tgtEl>
                                        <p:attrNameLst>
                                          <p:attrName>ppt_x</p:attrName>
                                        </p:attrNameLst>
                                      </p:cBhvr>
                                      <p:tavLst>
                                        <p:tav tm="0">
                                          <p:val>
                                            <p:strVal val="ppt_x"/>
                                          </p:val>
                                        </p:tav>
                                        <p:tav tm="100000">
                                          <p:val>
                                            <p:strVal val="ppt_x"/>
                                          </p:val>
                                        </p:tav>
                                      </p:tavLst>
                                    </p:anim>
                                    <p:anim calcmode="lin" valueType="num">
                                      <p:cBhvr>
                                        <p:cTn id="55" dur="500"/>
                                        <p:tgtEl>
                                          <p:spTgt spid="61"/>
                                        </p:tgtEl>
                                        <p:attrNameLst>
                                          <p:attrName>ppt_y</p:attrName>
                                        </p:attrNameLst>
                                      </p:cBhvr>
                                      <p:tavLst>
                                        <p:tav tm="0">
                                          <p:val>
                                            <p:strVal val="ppt_y"/>
                                          </p:val>
                                        </p:tav>
                                        <p:tav tm="100000">
                                          <p:val>
                                            <p:strVal val="ppt_y-.1"/>
                                          </p:val>
                                        </p:tav>
                                      </p:tavLst>
                                    </p:anim>
                                    <p:set>
                                      <p:cBhvr>
                                        <p:cTn id="56" dur="1" fill="hold">
                                          <p:stCondLst>
                                            <p:cond delay="499"/>
                                          </p:stCondLst>
                                        </p:cTn>
                                        <p:tgtEl>
                                          <p:spTgt spid="61"/>
                                        </p:tgtEl>
                                        <p:attrNameLst>
                                          <p:attrName>style.visibility</p:attrName>
                                        </p:attrNameLst>
                                      </p:cBhvr>
                                      <p:to>
                                        <p:strVal val="hidden"/>
                                      </p:to>
                                    </p:set>
                                  </p:childTnLst>
                                </p:cTn>
                              </p:par>
                              <p:par>
                                <p:cTn id="57" presetID="22" presetClass="exit" presetSubtype="4" fill="hold" nodeType="withEffect">
                                  <p:stCondLst>
                                    <p:cond delay="0"/>
                                  </p:stCondLst>
                                  <p:childTnLst>
                                    <p:animEffect transition="out" filter="wipe(down)">
                                      <p:cBhvr>
                                        <p:cTn id="58" dur="500"/>
                                        <p:tgtEl>
                                          <p:spTgt spid="39"/>
                                        </p:tgtEl>
                                      </p:cBhvr>
                                    </p:animEffect>
                                    <p:set>
                                      <p:cBhvr>
                                        <p:cTn id="59" dur="1" fill="hold">
                                          <p:stCondLst>
                                            <p:cond delay="499"/>
                                          </p:stCondLst>
                                        </p:cTn>
                                        <p:tgtEl>
                                          <p:spTgt spid="39"/>
                                        </p:tgtEl>
                                        <p:attrNameLst>
                                          <p:attrName>style.visibility</p:attrName>
                                        </p:attrNameLst>
                                      </p:cBhvr>
                                      <p:to>
                                        <p:strVal val="hidden"/>
                                      </p:to>
                                    </p:set>
                                  </p:childTnLst>
                                </p:cTn>
                              </p:par>
                              <p:par>
                                <p:cTn id="60" presetID="22" presetClass="exit" presetSubtype="4" fill="hold" nodeType="withEffect">
                                  <p:stCondLst>
                                    <p:cond delay="0"/>
                                  </p:stCondLst>
                                  <p:childTnLst>
                                    <p:animEffect transition="out" filter="wipe(down)">
                                      <p:cBhvr>
                                        <p:cTn id="61" dur="500"/>
                                        <p:tgtEl>
                                          <p:spTgt spid="9"/>
                                        </p:tgtEl>
                                      </p:cBhvr>
                                    </p:animEffect>
                                    <p:set>
                                      <p:cBhvr>
                                        <p:cTn id="62" dur="1" fill="hold">
                                          <p:stCondLst>
                                            <p:cond delay="499"/>
                                          </p:stCondLst>
                                        </p:cTn>
                                        <p:tgtEl>
                                          <p:spTgt spid="9"/>
                                        </p:tgtEl>
                                        <p:attrNameLst>
                                          <p:attrName>style.visibility</p:attrName>
                                        </p:attrNameLst>
                                      </p:cBhvr>
                                      <p:to>
                                        <p:strVal val="hidden"/>
                                      </p:to>
                                    </p:set>
                                  </p:childTnLst>
                                </p:cTn>
                              </p:par>
                              <p:par>
                                <p:cTn id="63" presetID="22" presetClass="exit" presetSubtype="4" fill="hold" nodeType="withEffect">
                                  <p:stCondLst>
                                    <p:cond delay="0"/>
                                  </p:stCondLst>
                                  <p:childTnLst>
                                    <p:animEffect transition="out" filter="wipe(down)">
                                      <p:cBhvr>
                                        <p:cTn id="64" dur="500"/>
                                        <p:tgtEl>
                                          <p:spTgt spid="37"/>
                                        </p:tgtEl>
                                      </p:cBhvr>
                                    </p:animEffect>
                                    <p:set>
                                      <p:cBhvr>
                                        <p:cTn id="65" dur="1" fill="hold">
                                          <p:stCondLst>
                                            <p:cond delay="499"/>
                                          </p:stCondLst>
                                        </p:cTn>
                                        <p:tgtEl>
                                          <p:spTgt spid="37"/>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wipe(left)">
                                      <p:cBhvr>
                                        <p:cTn id="70" dur="500"/>
                                        <p:tgtEl>
                                          <p:spTgt spid="32"/>
                                        </p:tgtEl>
                                      </p:cBhvr>
                                    </p:animEffect>
                                  </p:childTnLst>
                                </p:cTn>
                              </p:par>
                              <p:par>
                                <p:cTn id="71" presetID="22" presetClass="exit" presetSubtype="8" fill="hold" nodeType="withEffect">
                                  <p:stCondLst>
                                    <p:cond delay="0"/>
                                  </p:stCondLst>
                                  <p:childTnLst>
                                    <p:animEffect transition="out" filter="wipe(left)">
                                      <p:cBhvr>
                                        <p:cTn id="72" dur="500"/>
                                        <p:tgtEl>
                                          <p:spTgt spid="26"/>
                                        </p:tgtEl>
                                      </p:cBhvr>
                                    </p:animEffect>
                                    <p:set>
                                      <p:cBhvr>
                                        <p:cTn id="73" dur="1" fill="hold">
                                          <p:stCondLst>
                                            <p:cond delay="499"/>
                                          </p:stCondLst>
                                        </p:cTn>
                                        <p:tgtEl>
                                          <p:spTgt spid="26"/>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nodeType="click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63" grpId="0"/>
      <p:bldP spid="25" grpId="0"/>
      <p:bldP spid="2"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728181" y="1986327"/>
            <a:ext cx="4101235" cy="4139991"/>
          </a:xfrm>
          <a:prstGeom prst="rect">
            <a:avLst/>
          </a:prstGeom>
          <a:ln>
            <a:noFill/>
          </a:ln>
          <a:effectLst>
            <a:outerShdw blurRad="190500" algn="tl" rotWithShape="0">
              <a:srgbClr val="000000">
                <a:alpha val="70000"/>
              </a:srgbClr>
            </a:outerShdw>
          </a:effectLst>
        </p:spPr>
      </p:pic>
      <p:grpSp>
        <p:nvGrpSpPr>
          <p:cNvPr id="8" name="Group 7">
            <a:extLst>
              <a:ext uri="{FF2B5EF4-FFF2-40B4-BE49-F238E27FC236}">
                <a16:creationId xmlns:a16="http://schemas.microsoft.com/office/drawing/2014/main" id="{F89CC5BC-DA27-4DB7-99AF-61C9C3A137D7}"/>
              </a:ext>
            </a:extLst>
          </p:cNvPr>
          <p:cNvGrpSpPr>
            <a:grpSpLocks noChangeAspect="1"/>
          </p:cNvGrpSpPr>
          <p:nvPr/>
        </p:nvGrpSpPr>
        <p:grpSpPr>
          <a:xfrm>
            <a:off x="4377664" y="3352518"/>
            <a:ext cx="3409685" cy="2734737"/>
            <a:chOff x="3025127" y="690586"/>
            <a:chExt cx="5184057" cy="3855334"/>
          </a:xfrm>
        </p:grpSpPr>
        <p:pic>
          <p:nvPicPr>
            <p:cNvPr id="9" name="Picture 8">
              <a:extLst>
                <a:ext uri="{FF2B5EF4-FFF2-40B4-BE49-F238E27FC236}">
                  <a16:creationId xmlns:a16="http://schemas.microsoft.com/office/drawing/2014/main" id="{39A543ED-E20A-472C-8439-AEF020B18C5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21887" y="690586"/>
              <a:ext cx="3501687" cy="2525918"/>
            </a:xfrm>
            <a:prstGeom prst="rect">
              <a:avLst/>
            </a:prstGeom>
          </p:spPr>
        </p:pic>
        <p:pic>
          <p:nvPicPr>
            <p:cNvPr id="10" name="Picture 9">
              <a:extLst>
                <a:ext uri="{FF2B5EF4-FFF2-40B4-BE49-F238E27FC236}">
                  <a16:creationId xmlns:a16="http://schemas.microsoft.com/office/drawing/2014/main" id="{FF1B86B5-3EB2-4B2F-8E1A-1DBDBB15ABE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025127" y="2179698"/>
              <a:ext cx="2529508" cy="2023604"/>
            </a:xfrm>
            <a:prstGeom prst="rect">
              <a:avLst/>
            </a:prstGeom>
          </p:spPr>
        </p:pic>
        <p:pic>
          <p:nvPicPr>
            <p:cNvPr id="11" name="Picture 10">
              <a:extLst>
                <a:ext uri="{FF2B5EF4-FFF2-40B4-BE49-F238E27FC236}">
                  <a16:creationId xmlns:a16="http://schemas.microsoft.com/office/drawing/2014/main" id="{850DCA0E-B7CA-4C1F-921A-7BAFD14A513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248239" y="2516589"/>
              <a:ext cx="2960945" cy="2029331"/>
            </a:xfrm>
            <a:prstGeom prst="rect">
              <a:avLst/>
            </a:prstGeom>
          </p:spPr>
        </p:pic>
      </p:grpSp>
      <p:sp>
        <p:nvSpPr>
          <p:cNvPr id="12" name="Rounded Rectangle 11">
            <a:extLst>
              <a:ext uri="{FF2B5EF4-FFF2-40B4-BE49-F238E27FC236}">
                <a16:creationId xmlns:a16="http://schemas.microsoft.com/office/drawing/2014/main" id="{8BC31DF2-7D26-4F08-99D9-23E06CBF2489}"/>
              </a:ext>
            </a:extLst>
          </p:cNvPr>
          <p:cNvSpPr/>
          <p:nvPr/>
        </p:nvSpPr>
        <p:spPr>
          <a:xfrm>
            <a:off x="7924909" y="5785390"/>
            <a:ext cx="1723487" cy="23338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3200">
              <a:solidFill>
                <a:prstClr val="white"/>
              </a:solidFill>
              <a:latin typeface="Calibri" panose="020F0502020204030204"/>
            </a:endParaRPr>
          </a:p>
        </p:txBody>
      </p:sp>
      <p:sp>
        <p:nvSpPr>
          <p:cNvPr id="13" name="Left Arrow 12">
            <a:extLst>
              <a:ext uri="{FF2B5EF4-FFF2-40B4-BE49-F238E27FC236}">
                <a16:creationId xmlns:a16="http://schemas.microsoft.com/office/drawing/2014/main" id="{D3BD03CB-39FA-4C67-9C3D-CD4DEA09FC69}"/>
              </a:ext>
            </a:extLst>
          </p:cNvPr>
          <p:cNvSpPr/>
          <p:nvPr/>
        </p:nvSpPr>
        <p:spPr>
          <a:xfrm rot="10800000">
            <a:off x="7429127" y="5716044"/>
            <a:ext cx="384043" cy="384043"/>
          </a:xfrm>
          <a:prstGeom prst="leftArrow">
            <a:avLst>
              <a:gd name="adj1" fmla="val 50000"/>
              <a:gd name="adj2" fmla="val 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3200">
              <a:solidFill>
                <a:prstClr val="white"/>
              </a:solidFill>
              <a:latin typeface="Calibri" panose="020F0502020204030204"/>
            </a:endParaRPr>
          </a:p>
        </p:txBody>
      </p:sp>
      <p:pic>
        <p:nvPicPr>
          <p:cNvPr id="14" name="Picture 13">
            <a:extLst>
              <a:ext uri="{FF2B5EF4-FFF2-40B4-BE49-F238E27FC236}">
                <a16:creationId xmlns:a16="http://schemas.microsoft.com/office/drawing/2014/main" id="{5D1559ED-8324-47CC-B38E-9B17AE353853}"/>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02974" y="1210965"/>
            <a:ext cx="3000967" cy="5421103"/>
          </a:xfrm>
          <a:prstGeom prst="rect">
            <a:avLst/>
          </a:prstGeom>
        </p:spPr>
      </p:pic>
      <p:sp>
        <p:nvSpPr>
          <p:cNvPr id="15" name="Oval 14">
            <a:extLst>
              <a:ext uri="{FF2B5EF4-FFF2-40B4-BE49-F238E27FC236}">
                <a16:creationId xmlns:a16="http://schemas.microsoft.com/office/drawing/2014/main" id="{89198E1A-4D0A-49D1-8D98-A8D9656FDF61}"/>
              </a:ext>
            </a:extLst>
          </p:cNvPr>
          <p:cNvSpPr/>
          <p:nvPr/>
        </p:nvSpPr>
        <p:spPr>
          <a:xfrm>
            <a:off x="1324014" y="1162835"/>
            <a:ext cx="480053" cy="480053"/>
          </a:xfrm>
          <a:prstGeom prst="ellipse">
            <a:avLst/>
          </a:prstGeom>
          <a:solidFill>
            <a:schemeClr val="accent6">
              <a:lumMod val="75000"/>
              <a:alpha val="6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1219170" fontAlgn="base">
              <a:spcBef>
                <a:spcPct val="0"/>
              </a:spcBef>
              <a:spcAft>
                <a:spcPct val="0"/>
              </a:spcAft>
              <a:defRPr/>
            </a:pPr>
            <a:endParaRPr lang="en-GB" sz="3200">
              <a:solidFill>
                <a:prstClr val="white"/>
              </a:solidFill>
              <a:latin typeface="Calibri" panose="020F0502020204030204"/>
            </a:endParaRPr>
          </a:p>
        </p:txBody>
      </p:sp>
      <p:sp>
        <p:nvSpPr>
          <p:cNvPr id="16" name="Oval 15">
            <a:extLst>
              <a:ext uri="{FF2B5EF4-FFF2-40B4-BE49-F238E27FC236}">
                <a16:creationId xmlns:a16="http://schemas.microsoft.com/office/drawing/2014/main" id="{125DDAA2-30BC-421B-8F7B-B266C6CFDBB2}"/>
              </a:ext>
            </a:extLst>
          </p:cNvPr>
          <p:cNvSpPr/>
          <p:nvPr/>
        </p:nvSpPr>
        <p:spPr>
          <a:xfrm>
            <a:off x="1146086" y="2364324"/>
            <a:ext cx="480053" cy="480053"/>
          </a:xfrm>
          <a:prstGeom prst="ellipse">
            <a:avLst/>
          </a:prstGeom>
          <a:solidFill>
            <a:schemeClr val="accent1">
              <a:lumMod val="75000"/>
              <a:alpha val="6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1219170" fontAlgn="base">
              <a:spcBef>
                <a:spcPct val="0"/>
              </a:spcBef>
              <a:spcAft>
                <a:spcPct val="0"/>
              </a:spcAft>
              <a:defRPr/>
            </a:pPr>
            <a:endParaRPr lang="en-GB" sz="3200">
              <a:solidFill>
                <a:prstClr val="white"/>
              </a:solidFill>
              <a:latin typeface="Calibri" panose="020F0502020204030204"/>
            </a:endParaRPr>
          </a:p>
        </p:txBody>
      </p:sp>
      <p:sp>
        <p:nvSpPr>
          <p:cNvPr id="17" name="Oval 16">
            <a:extLst>
              <a:ext uri="{FF2B5EF4-FFF2-40B4-BE49-F238E27FC236}">
                <a16:creationId xmlns:a16="http://schemas.microsoft.com/office/drawing/2014/main" id="{374FEA5B-5B6C-4E6F-B0F2-8116A02188E7}"/>
              </a:ext>
            </a:extLst>
          </p:cNvPr>
          <p:cNvSpPr/>
          <p:nvPr/>
        </p:nvSpPr>
        <p:spPr>
          <a:xfrm>
            <a:off x="1339032" y="3290938"/>
            <a:ext cx="480053" cy="480053"/>
          </a:xfrm>
          <a:prstGeom prst="ellipse">
            <a:avLst/>
          </a:prstGeom>
          <a:solidFill>
            <a:schemeClr val="accent2">
              <a:lumMod val="75000"/>
              <a:alpha val="6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1219170" fontAlgn="base">
              <a:spcBef>
                <a:spcPct val="0"/>
              </a:spcBef>
              <a:spcAft>
                <a:spcPct val="0"/>
              </a:spcAft>
              <a:defRPr/>
            </a:pPr>
            <a:endParaRPr lang="en-GB" sz="3200">
              <a:solidFill>
                <a:prstClr val="white"/>
              </a:solidFill>
              <a:latin typeface="Calibri" panose="020F0502020204030204"/>
            </a:endParaRPr>
          </a:p>
        </p:txBody>
      </p:sp>
      <p:sp>
        <p:nvSpPr>
          <p:cNvPr id="18" name="Oval 17">
            <a:extLst>
              <a:ext uri="{FF2B5EF4-FFF2-40B4-BE49-F238E27FC236}">
                <a16:creationId xmlns:a16="http://schemas.microsoft.com/office/drawing/2014/main" id="{CF440C75-BC62-4CC5-9E79-F9F046E3533B}"/>
              </a:ext>
            </a:extLst>
          </p:cNvPr>
          <p:cNvSpPr/>
          <p:nvPr/>
        </p:nvSpPr>
        <p:spPr>
          <a:xfrm>
            <a:off x="1559951" y="2595262"/>
            <a:ext cx="480053" cy="480053"/>
          </a:xfrm>
          <a:prstGeom prst="ellipse">
            <a:avLst/>
          </a:prstGeom>
          <a:solidFill>
            <a:schemeClr val="accent4">
              <a:lumMod val="60000"/>
              <a:lumOff val="40000"/>
              <a:alpha val="6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1219170" fontAlgn="base">
              <a:spcBef>
                <a:spcPct val="0"/>
              </a:spcBef>
              <a:spcAft>
                <a:spcPct val="0"/>
              </a:spcAft>
              <a:defRPr/>
            </a:pPr>
            <a:endParaRPr lang="en-GB" sz="3200">
              <a:solidFill>
                <a:prstClr val="white"/>
              </a:solidFill>
              <a:latin typeface="Calibri" panose="020F0502020204030204"/>
            </a:endParaRPr>
          </a:p>
        </p:txBody>
      </p:sp>
      <p:sp>
        <p:nvSpPr>
          <p:cNvPr id="19" name="Oval 18">
            <a:extLst>
              <a:ext uri="{FF2B5EF4-FFF2-40B4-BE49-F238E27FC236}">
                <a16:creationId xmlns:a16="http://schemas.microsoft.com/office/drawing/2014/main" id="{56DA1192-E608-4F41-A258-DCF293EC3CFD}"/>
              </a:ext>
            </a:extLst>
          </p:cNvPr>
          <p:cNvSpPr/>
          <p:nvPr/>
        </p:nvSpPr>
        <p:spPr>
          <a:xfrm>
            <a:off x="1367583" y="1509772"/>
            <a:ext cx="480053" cy="480053"/>
          </a:xfrm>
          <a:prstGeom prst="ellipse">
            <a:avLst/>
          </a:prstGeom>
          <a:solidFill>
            <a:schemeClr val="accent5">
              <a:alpha val="6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1219170" fontAlgn="base">
              <a:spcBef>
                <a:spcPct val="0"/>
              </a:spcBef>
              <a:spcAft>
                <a:spcPct val="0"/>
              </a:spcAft>
              <a:defRPr/>
            </a:pPr>
            <a:endParaRPr lang="en-GB" sz="3200">
              <a:solidFill>
                <a:prstClr val="white"/>
              </a:solidFill>
              <a:latin typeface="Calibri" panose="020F0502020204030204"/>
            </a:endParaRPr>
          </a:p>
        </p:txBody>
      </p:sp>
      <p:sp>
        <p:nvSpPr>
          <p:cNvPr id="20" name="Oval 19">
            <a:extLst>
              <a:ext uri="{FF2B5EF4-FFF2-40B4-BE49-F238E27FC236}">
                <a16:creationId xmlns:a16="http://schemas.microsoft.com/office/drawing/2014/main" id="{8CDAD01B-E656-4034-AB05-A024C22A35F4}"/>
              </a:ext>
            </a:extLst>
          </p:cNvPr>
          <p:cNvSpPr/>
          <p:nvPr/>
        </p:nvSpPr>
        <p:spPr>
          <a:xfrm>
            <a:off x="1065987" y="4775876"/>
            <a:ext cx="480053" cy="480053"/>
          </a:xfrm>
          <a:prstGeom prst="ellipse">
            <a:avLst/>
          </a:prstGeom>
          <a:solidFill>
            <a:schemeClr val="accent6">
              <a:lumMod val="40000"/>
              <a:lumOff val="60000"/>
              <a:alpha val="6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1219170" fontAlgn="base">
              <a:spcBef>
                <a:spcPct val="0"/>
              </a:spcBef>
              <a:spcAft>
                <a:spcPct val="0"/>
              </a:spcAft>
              <a:defRPr/>
            </a:pPr>
            <a:endParaRPr lang="en-GB" sz="3200">
              <a:solidFill>
                <a:prstClr val="white"/>
              </a:solidFill>
              <a:latin typeface="Calibri" panose="020F0502020204030204"/>
            </a:endParaRPr>
          </a:p>
        </p:txBody>
      </p:sp>
      <p:sp>
        <p:nvSpPr>
          <p:cNvPr id="21" name="TextBox 20">
            <a:extLst>
              <a:ext uri="{FF2B5EF4-FFF2-40B4-BE49-F238E27FC236}">
                <a16:creationId xmlns:a16="http://schemas.microsoft.com/office/drawing/2014/main" id="{AFA3E687-0460-4ABF-9DEC-AFCCABCDC397}"/>
              </a:ext>
            </a:extLst>
          </p:cNvPr>
          <p:cNvSpPr txBox="1"/>
          <p:nvPr/>
        </p:nvSpPr>
        <p:spPr>
          <a:xfrm>
            <a:off x="1337437" y="1175163"/>
            <a:ext cx="792632" cy="502766"/>
          </a:xfrm>
          <a:prstGeom prst="rect">
            <a:avLst/>
          </a:prstGeom>
          <a:noFill/>
        </p:spPr>
        <p:txBody>
          <a:bodyPr wrap="square" rtlCol="0">
            <a:spAutoFit/>
          </a:bodyPr>
          <a:lstStyle/>
          <a:p>
            <a:pPr defTabSz="1219170" fontAlgn="base">
              <a:spcBef>
                <a:spcPct val="0"/>
              </a:spcBef>
              <a:spcAft>
                <a:spcPct val="0"/>
              </a:spcAft>
              <a:defRPr/>
            </a:pPr>
            <a:r>
              <a:rPr lang="en-GB" sz="2667" b="1" dirty="0">
                <a:solidFill>
                  <a:prstClr val="black"/>
                </a:solidFill>
                <a:latin typeface="Arial" charset="0"/>
                <a:ea typeface="ヒラギノ角ゴ Pro W3" charset="-128"/>
              </a:rPr>
              <a:t>M1</a:t>
            </a:r>
            <a:endParaRPr lang="en-GB" sz="2667" b="1" baseline="-25000" dirty="0">
              <a:solidFill>
                <a:prstClr val="black"/>
              </a:solidFill>
              <a:latin typeface="Arial" charset="0"/>
              <a:ea typeface="ヒラギノ角ゴ Pro W3" charset="-128"/>
            </a:endParaRPr>
          </a:p>
        </p:txBody>
      </p:sp>
      <p:grpSp>
        <p:nvGrpSpPr>
          <p:cNvPr id="22" name="Group 21">
            <a:extLst>
              <a:ext uri="{FF2B5EF4-FFF2-40B4-BE49-F238E27FC236}">
                <a16:creationId xmlns:a16="http://schemas.microsoft.com/office/drawing/2014/main" id="{D1584498-7BD6-4F8E-B4DD-15B38ABF6531}"/>
              </a:ext>
            </a:extLst>
          </p:cNvPr>
          <p:cNvGrpSpPr/>
          <p:nvPr/>
        </p:nvGrpSpPr>
        <p:grpSpPr>
          <a:xfrm>
            <a:off x="3012841" y="1124744"/>
            <a:ext cx="2286173" cy="3627628"/>
            <a:chOff x="1009688" y="2151462"/>
            <a:chExt cx="1714630" cy="2720721"/>
          </a:xfrm>
        </p:grpSpPr>
        <p:sp>
          <p:nvSpPr>
            <p:cNvPr id="23" name="Rectangle 22">
              <a:extLst>
                <a:ext uri="{FF2B5EF4-FFF2-40B4-BE49-F238E27FC236}">
                  <a16:creationId xmlns:a16="http://schemas.microsoft.com/office/drawing/2014/main" id="{4A3B70E0-5C59-4362-B329-5AED490C8F26}"/>
                </a:ext>
              </a:extLst>
            </p:cNvPr>
            <p:cNvSpPr/>
            <p:nvPr/>
          </p:nvSpPr>
          <p:spPr>
            <a:xfrm>
              <a:off x="1024018" y="2151462"/>
              <a:ext cx="446276" cy="623248"/>
            </a:xfrm>
            <a:prstGeom prst="rect">
              <a:avLst/>
            </a:prstGeom>
            <a:noFill/>
          </p:spPr>
          <p:txBody>
            <a:bodyPr wrap="none" lIns="91440" tIns="45720" rIns="91440" bIns="45720">
              <a:spAutoFit/>
            </a:bodyPr>
            <a:lstStyle/>
            <a:p>
              <a:pPr algn="ctr" defTabSz="914377"/>
              <a:r>
                <a:rPr lang="en-US" sz="4800" b="1" dirty="0">
                  <a:ln w="22225">
                    <a:solidFill>
                      <a:srgbClr val="C00000"/>
                    </a:solidFill>
                    <a:prstDash val="solid"/>
                  </a:ln>
                  <a:solidFill>
                    <a:srgbClr val="F65F22"/>
                  </a:solidFill>
                  <a:latin typeface="Arial" panose="020B0604020202020204" pitchFamily="34" charset="0"/>
                  <a:ea typeface="ヒラギノ角ゴ Pro W3" charset="-128"/>
                  <a:cs typeface="Arial" panose="020B0604020202020204" pitchFamily="34" charset="0"/>
                </a:rPr>
                <a:t>S</a:t>
              </a:r>
            </a:p>
          </p:txBody>
        </p:sp>
        <p:sp>
          <p:nvSpPr>
            <p:cNvPr id="24" name="TextBox 23">
              <a:extLst>
                <a:ext uri="{FF2B5EF4-FFF2-40B4-BE49-F238E27FC236}">
                  <a16:creationId xmlns:a16="http://schemas.microsoft.com/office/drawing/2014/main" id="{1FD4F54C-8D0A-4CF9-B3D1-39928EED4A22}"/>
                </a:ext>
              </a:extLst>
            </p:cNvPr>
            <p:cNvSpPr txBox="1"/>
            <p:nvPr/>
          </p:nvSpPr>
          <p:spPr>
            <a:xfrm>
              <a:off x="1347797" y="2180916"/>
              <a:ext cx="987289" cy="537263"/>
            </a:xfrm>
            <a:prstGeom prst="rect">
              <a:avLst/>
            </a:prstGeom>
            <a:noFill/>
          </p:spPr>
          <p:txBody>
            <a:bodyPr wrap="none" rtlCol="0">
              <a:spAutoFit/>
            </a:bodyPr>
            <a:lstStyle/>
            <a:p>
              <a:pPr defTabSz="914377">
                <a:lnSpc>
                  <a:spcPct val="200000"/>
                </a:lnSpc>
              </a:pPr>
              <a:r>
                <a:rPr lang="en-GB" sz="2400" dirty="0" err="1">
                  <a:solidFill>
                    <a:prstClr val="black"/>
                  </a:solidFill>
                  <a:latin typeface="Arial" panose="020B0604020202020204" pitchFamily="34" charset="0"/>
                  <a:ea typeface="ヒラギノ角ゴ Pro W3" charset="-128"/>
                  <a:cs typeface="Arial" panose="020B0604020202020204" pitchFamily="34" charset="0"/>
                </a:rPr>
                <a:t>alivation</a:t>
              </a:r>
              <a:endParaRPr lang="en-GB" sz="2400" dirty="0">
                <a:solidFill>
                  <a:prstClr val="black"/>
                </a:solidFill>
                <a:latin typeface="Arial" panose="020B0604020202020204" pitchFamily="34" charset="0"/>
                <a:ea typeface="ヒラギノ角ゴ Pro W3" charset="-128"/>
                <a:cs typeface="Arial" panose="020B0604020202020204" pitchFamily="34" charset="0"/>
              </a:endParaRPr>
            </a:p>
          </p:txBody>
        </p:sp>
        <p:sp>
          <p:nvSpPr>
            <p:cNvPr id="25" name="Rectangle 24">
              <a:extLst>
                <a:ext uri="{FF2B5EF4-FFF2-40B4-BE49-F238E27FC236}">
                  <a16:creationId xmlns:a16="http://schemas.microsoft.com/office/drawing/2014/main" id="{9AB57C5C-D549-4A6A-B5CC-A5A7A9565CB4}"/>
                </a:ext>
              </a:extLst>
            </p:cNvPr>
            <p:cNvSpPr/>
            <p:nvPr/>
          </p:nvSpPr>
          <p:spPr>
            <a:xfrm>
              <a:off x="1039648" y="2571875"/>
              <a:ext cx="421028" cy="623248"/>
            </a:xfrm>
            <a:prstGeom prst="rect">
              <a:avLst/>
            </a:prstGeom>
            <a:noFill/>
          </p:spPr>
          <p:txBody>
            <a:bodyPr wrap="none" lIns="91440" tIns="45720" rIns="91440" bIns="45720">
              <a:spAutoFit/>
            </a:bodyPr>
            <a:lstStyle/>
            <a:p>
              <a:pPr algn="ctr" defTabSz="914377"/>
              <a:r>
                <a:rPr lang="en-US" sz="4800" b="1" dirty="0">
                  <a:ln w="22225">
                    <a:solidFill>
                      <a:srgbClr val="C00000"/>
                    </a:solidFill>
                    <a:prstDash val="solid"/>
                  </a:ln>
                  <a:solidFill>
                    <a:srgbClr val="F65F22"/>
                  </a:solidFill>
                  <a:latin typeface="Arial" panose="020B0604020202020204" pitchFamily="34" charset="0"/>
                  <a:ea typeface="ヒラギノ角ゴ Pro W3" charset="-128"/>
                  <a:cs typeface="Arial" panose="020B0604020202020204" pitchFamily="34" charset="0"/>
                </a:rPr>
                <a:t>L</a:t>
              </a:r>
            </a:p>
          </p:txBody>
        </p:sp>
        <p:sp>
          <p:nvSpPr>
            <p:cNvPr id="26" name="Rectangle 25">
              <a:extLst>
                <a:ext uri="{FF2B5EF4-FFF2-40B4-BE49-F238E27FC236}">
                  <a16:creationId xmlns:a16="http://schemas.microsoft.com/office/drawing/2014/main" id="{3060ED3C-56D1-4C1C-83E1-1EDF509D70E3}"/>
                </a:ext>
              </a:extLst>
            </p:cNvPr>
            <p:cNvSpPr/>
            <p:nvPr/>
          </p:nvSpPr>
          <p:spPr>
            <a:xfrm>
              <a:off x="1027132" y="2992287"/>
              <a:ext cx="471523" cy="623248"/>
            </a:xfrm>
            <a:prstGeom prst="rect">
              <a:avLst/>
            </a:prstGeom>
            <a:noFill/>
          </p:spPr>
          <p:txBody>
            <a:bodyPr wrap="none" lIns="91440" tIns="45720" rIns="91440" bIns="45720">
              <a:spAutoFit/>
            </a:bodyPr>
            <a:lstStyle/>
            <a:p>
              <a:pPr algn="ctr" defTabSz="914377"/>
              <a:r>
                <a:rPr lang="en-US" sz="4800" b="1" dirty="0">
                  <a:ln w="22225">
                    <a:solidFill>
                      <a:srgbClr val="C00000"/>
                    </a:solidFill>
                    <a:prstDash val="solid"/>
                  </a:ln>
                  <a:solidFill>
                    <a:srgbClr val="F65F22"/>
                  </a:solidFill>
                  <a:latin typeface="Arial" panose="020B0604020202020204" pitchFamily="34" charset="0"/>
                  <a:ea typeface="ヒラギノ角ゴ Pro W3" charset="-128"/>
                  <a:cs typeface="Arial" panose="020B0604020202020204" pitchFamily="34" charset="0"/>
                </a:rPr>
                <a:t>U</a:t>
              </a:r>
            </a:p>
          </p:txBody>
        </p:sp>
        <p:sp>
          <p:nvSpPr>
            <p:cNvPr id="27" name="Rectangle 26">
              <a:extLst>
                <a:ext uri="{FF2B5EF4-FFF2-40B4-BE49-F238E27FC236}">
                  <a16:creationId xmlns:a16="http://schemas.microsoft.com/office/drawing/2014/main" id="{D0369614-76A1-4E91-A70B-FA4C99702E9E}"/>
                </a:ext>
              </a:extLst>
            </p:cNvPr>
            <p:cNvSpPr/>
            <p:nvPr/>
          </p:nvSpPr>
          <p:spPr>
            <a:xfrm>
              <a:off x="1021720" y="3412701"/>
              <a:ext cx="471523" cy="623248"/>
            </a:xfrm>
            <a:prstGeom prst="rect">
              <a:avLst/>
            </a:prstGeom>
            <a:noFill/>
          </p:spPr>
          <p:txBody>
            <a:bodyPr wrap="none" lIns="91440" tIns="45720" rIns="91440" bIns="45720">
              <a:spAutoFit/>
            </a:bodyPr>
            <a:lstStyle/>
            <a:p>
              <a:pPr algn="ctr" defTabSz="914377"/>
              <a:r>
                <a:rPr lang="en-US" sz="4800" b="1" dirty="0">
                  <a:ln w="22225">
                    <a:solidFill>
                      <a:srgbClr val="C00000"/>
                    </a:solidFill>
                    <a:prstDash val="solid"/>
                  </a:ln>
                  <a:solidFill>
                    <a:srgbClr val="F65F22"/>
                  </a:solidFill>
                  <a:latin typeface="Arial" panose="020B0604020202020204" pitchFamily="34" charset="0"/>
                  <a:ea typeface="ヒラギノ角ゴ Pro W3" charset="-128"/>
                  <a:cs typeface="Arial" panose="020B0604020202020204" pitchFamily="34" charset="0"/>
                </a:rPr>
                <a:t>D</a:t>
              </a:r>
            </a:p>
          </p:txBody>
        </p:sp>
        <p:sp>
          <p:nvSpPr>
            <p:cNvPr id="28" name="Rectangle 27">
              <a:extLst>
                <a:ext uri="{FF2B5EF4-FFF2-40B4-BE49-F238E27FC236}">
                  <a16:creationId xmlns:a16="http://schemas.microsoft.com/office/drawing/2014/main" id="{EA2DF420-F211-4CA8-ADAF-1F802DFB15F0}"/>
                </a:ext>
              </a:extLst>
            </p:cNvPr>
            <p:cNvSpPr/>
            <p:nvPr/>
          </p:nvSpPr>
          <p:spPr>
            <a:xfrm>
              <a:off x="1009688" y="3833112"/>
              <a:ext cx="497973" cy="623248"/>
            </a:xfrm>
            <a:prstGeom prst="rect">
              <a:avLst/>
            </a:prstGeom>
            <a:noFill/>
          </p:spPr>
          <p:txBody>
            <a:bodyPr wrap="none" lIns="91440" tIns="45720" rIns="91440" bIns="45720">
              <a:spAutoFit/>
            </a:bodyPr>
            <a:lstStyle/>
            <a:p>
              <a:pPr algn="ctr" defTabSz="914377"/>
              <a:r>
                <a:rPr lang="en-US" sz="4800" b="1" dirty="0">
                  <a:ln w="22225">
                    <a:solidFill>
                      <a:srgbClr val="C00000"/>
                    </a:solidFill>
                    <a:prstDash val="solid"/>
                  </a:ln>
                  <a:solidFill>
                    <a:srgbClr val="F65F22"/>
                  </a:solidFill>
                  <a:latin typeface="Arial" panose="020B0604020202020204" pitchFamily="34" charset="0"/>
                  <a:ea typeface="ヒラギノ角ゴ Pro W3" charset="-128"/>
                  <a:cs typeface="Arial" panose="020B0604020202020204" pitchFamily="34" charset="0"/>
                </a:rPr>
                <a:t>G</a:t>
              </a:r>
            </a:p>
          </p:txBody>
        </p:sp>
        <p:sp>
          <p:nvSpPr>
            <p:cNvPr id="29" name="Rectangle 28">
              <a:extLst>
                <a:ext uri="{FF2B5EF4-FFF2-40B4-BE49-F238E27FC236}">
                  <a16:creationId xmlns:a16="http://schemas.microsoft.com/office/drawing/2014/main" id="{DA6DDEBF-251B-460F-86C5-4553A00D06BE}"/>
                </a:ext>
              </a:extLst>
            </p:cNvPr>
            <p:cNvSpPr/>
            <p:nvPr/>
          </p:nvSpPr>
          <p:spPr>
            <a:xfrm>
              <a:off x="1027024" y="4248935"/>
              <a:ext cx="446276" cy="623248"/>
            </a:xfrm>
            <a:prstGeom prst="rect">
              <a:avLst/>
            </a:prstGeom>
            <a:noFill/>
          </p:spPr>
          <p:txBody>
            <a:bodyPr wrap="none" lIns="91440" tIns="45720" rIns="91440" bIns="45720">
              <a:spAutoFit/>
            </a:bodyPr>
            <a:lstStyle/>
            <a:p>
              <a:pPr algn="ctr" defTabSz="914377"/>
              <a:r>
                <a:rPr lang="en-US" sz="4800" b="1" dirty="0">
                  <a:ln w="22225">
                    <a:solidFill>
                      <a:srgbClr val="C00000"/>
                    </a:solidFill>
                    <a:prstDash val="solid"/>
                  </a:ln>
                  <a:solidFill>
                    <a:srgbClr val="F65F22"/>
                  </a:solidFill>
                  <a:latin typeface="Arial" panose="020B0604020202020204" pitchFamily="34" charset="0"/>
                  <a:ea typeface="ヒラギノ角ゴ Pro W3" charset="-128"/>
                  <a:cs typeface="Arial" panose="020B0604020202020204" pitchFamily="34" charset="0"/>
                </a:rPr>
                <a:t>E</a:t>
              </a:r>
            </a:p>
          </p:txBody>
        </p:sp>
        <p:sp>
          <p:nvSpPr>
            <p:cNvPr id="30" name="TextBox 29">
              <a:extLst>
                <a:ext uri="{FF2B5EF4-FFF2-40B4-BE49-F238E27FC236}">
                  <a16:creationId xmlns:a16="http://schemas.microsoft.com/office/drawing/2014/main" id="{D5B3C73F-6ACF-4649-A837-C03954A61981}"/>
                </a:ext>
              </a:extLst>
            </p:cNvPr>
            <p:cNvSpPr txBox="1"/>
            <p:nvPr/>
          </p:nvSpPr>
          <p:spPr>
            <a:xfrm>
              <a:off x="1370680" y="4252360"/>
              <a:ext cx="742030" cy="537262"/>
            </a:xfrm>
            <a:prstGeom prst="rect">
              <a:avLst/>
            </a:prstGeom>
            <a:noFill/>
          </p:spPr>
          <p:txBody>
            <a:bodyPr wrap="none" rtlCol="0">
              <a:spAutoFit/>
            </a:bodyPr>
            <a:lstStyle/>
            <a:p>
              <a:pPr defTabSz="914377">
                <a:lnSpc>
                  <a:spcPct val="200000"/>
                </a:lnSpc>
              </a:pPr>
              <a:r>
                <a:rPr lang="en-GB" sz="2400" dirty="0" err="1">
                  <a:solidFill>
                    <a:prstClr val="black"/>
                  </a:solidFill>
                  <a:latin typeface="Arial" panose="020B0604020202020204" pitchFamily="34" charset="0"/>
                  <a:ea typeface="ヒラギノ角ゴ Pro W3" charset="-128"/>
                  <a:cs typeface="Arial" panose="020B0604020202020204" pitchFamily="34" charset="0"/>
                </a:rPr>
                <a:t>mesis</a:t>
              </a:r>
              <a:endParaRPr lang="en-GB" sz="2400" dirty="0">
                <a:solidFill>
                  <a:prstClr val="black"/>
                </a:solidFill>
                <a:latin typeface="Arial" panose="020B0604020202020204" pitchFamily="34" charset="0"/>
                <a:ea typeface="ヒラギノ角ゴ Pro W3" charset="-128"/>
                <a:cs typeface="Arial" panose="020B0604020202020204" pitchFamily="34" charset="0"/>
              </a:endParaRPr>
            </a:p>
          </p:txBody>
        </p:sp>
        <p:sp>
          <p:nvSpPr>
            <p:cNvPr id="31" name="TextBox 30">
              <a:extLst>
                <a:ext uri="{FF2B5EF4-FFF2-40B4-BE49-F238E27FC236}">
                  <a16:creationId xmlns:a16="http://schemas.microsoft.com/office/drawing/2014/main" id="{07B4C5C9-8A73-422C-8C3C-5F9256E4D1D9}"/>
                </a:ext>
              </a:extLst>
            </p:cNvPr>
            <p:cNvSpPr txBox="1"/>
            <p:nvPr/>
          </p:nvSpPr>
          <p:spPr>
            <a:xfrm>
              <a:off x="1370680" y="2996456"/>
              <a:ext cx="897121" cy="537263"/>
            </a:xfrm>
            <a:prstGeom prst="rect">
              <a:avLst/>
            </a:prstGeom>
            <a:noFill/>
          </p:spPr>
          <p:txBody>
            <a:bodyPr wrap="none" rtlCol="0">
              <a:spAutoFit/>
            </a:bodyPr>
            <a:lstStyle/>
            <a:p>
              <a:pPr defTabSz="914377">
                <a:lnSpc>
                  <a:spcPct val="200000"/>
                </a:lnSpc>
              </a:pPr>
              <a:r>
                <a:rPr lang="en-GB" sz="2400" dirty="0" err="1">
                  <a:solidFill>
                    <a:prstClr val="black"/>
                  </a:solidFill>
                  <a:latin typeface="Arial" panose="020B0604020202020204" pitchFamily="34" charset="0"/>
                  <a:ea typeface="ヒラギノ角ゴ Pro W3" charset="-128"/>
                  <a:cs typeface="Arial" panose="020B0604020202020204" pitchFamily="34" charset="0"/>
                </a:rPr>
                <a:t>rination</a:t>
              </a:r>
              <a:endParaRPr lang="en-GB" sz="2400" dirty="0">
                <a:solidFill>
                  <a:prstClr val="black"/>
                </a:solidFill>
                <a:latin typeface="Arial" panose="020B0604020202020204" pitchFamily="34" charset="0"/>
                <a:ea typeface="ヒラギノ角ゴ Pro W3" charset="-128"/>
                <a:cs typeface="Arial" panose="020B0604020202020204" pitchFamily="34" charset="0"/>
              </a:endParaRPr>
            </a:p>
          </p:txBody>
        </p:sp>
        <p:sp>
          <p:nvSpPr>
            <p:cNvPr id="32" name="TextBox 31">
              <a:extLst>
                <a:ext uri="{FF2B5EF4-FFF2-40B4-BE49-F238E27FC236}">
                  <a16:creationId xmlns:a16="http://schemas.microsoft.com/office/drawing/2014/main" id="{E89B61AE-E4AE-486A-8480-C7CEE7DD9C3F}"/>
                </a:ext>
              </a:extLst>
            </p:cNvPr>
            <p:cNvSpPr txBox="1"/>
            <p:nvPr/>
          </p:nvSpPr>
          <p:spPr>
            <a:xfrm>
              <a:off x="1346665" y="2574950"/>
              <a:ext cx="1204898" cy="537263"/>
            </a:xfrm>
            <a:prstGeom prst="rect">
              <a:avLst/>
            </a:prstGeom>
            <a:noFill/>
          </p:spPr>
          <p:txBody>
            <a:bodyPr wrap="none" rtlCol="0">
              <a:spAutoFit/>
            </a:bodyPr>
            <a:lstStyle/>
            <a:p>
              <a:pPr defTabSz="914377">
                <a:lnSpc>
                  <a:spcPct val="200000"/>
                </a:lnSpc>
              </a:pPr>
              <a:r>
                <a:rPr lang="en-GB" sz="2400" dirty="0" err="1">
                  <a:solidFill>
                    <a:prstClr val="black"/>
                  </a:solidFill>
                  <a:latin typeface="Arial" panose="020B0604020202020204" pitchFamily="34" charset="0"/>
                  <a:ea typeface="ヒラギノ角ゴ Pro W3" charset="-128"/>
                  <a:cs typeface="Arial" panose="020B0604020202020204" pitchFamily="34" charset="0"/>
                </a:rPr>
                <a:t>acrimation</a:t>
              </a:r>
              <a:endParaRPr lang="en-GB" sz="2400" dirty="0">
                <a:solidFill>
                  <a:prstClr val="black"/>
                </a:solidFill>
                <a:latin typeface="Arial" panose="020B0604020202020204" pitchFamily="34" charset="0"/>
                <a:ea typeface="ヒラギノ角ゴ Pro W3" charset="-128"/>
                <a:cs typeface="Arial" panose="020B0604020202020204" pitchFamily="34" charset="0"/>
              </a:endParaRPr>
            </a:p>
          </p:txBody>
        </p:sp>
        <p:sp>
          <p:nvSpPr>
            <p:cNvPr id="33" name="TextBox 32">
              <a:extLst>
                <a:ext uri="{FF2B5EF4-FFF2-40B4-BE49-F238E27FC236}">
                  <a16:creationId xmlns:a16="http://schemas.microsoft.com/office/drawing/2014/main" id="{32273EA6-7E74-4DA7-B328-4379A316CDB2}"/>
                </a:ext>
              </a:extLst>
            </p:cNvPr>
            <p:cNvSpPr txBox="1"/>
            <p:nvPr/>
          </p:nvSpPr>
          <p:spPr>
            <a:xfrm>
              <a:off x="1352214" y="3412504"/>
              <a:ext cx="987290" cy="537263"/>
            </a:xfrm>
            <a:prstGeom prst="rect">
              <a:avLst/>
            </a:prstGeom>
            <a:noFill/>
          </p:spPr>
          <p:txBody>
            <a:bodyPr wrap="none" rtlCol="0">
              <a:spAutoFit/>
            </a:bodyPr>
            <a:lstStyle/>
            <a:p>
              <a:pPr defTabSz="914377">
                <a:lnSpc>
                  <a:spcPct val="200000"/>
                </a:lnSpc>
              </a:pPr>
              <a:r>
                <a:rPr lang="en-GB" sz="2400" dirty="0" err="1">
                  <a:solidFill>
                    <a:prstClr val="black"/>
                  </a:solidFill>
                  <a:latin typeface="Arial" panose="020B0604020202020204" pitchFamily="34" charset="0"/>
                  <a:ea typeface="ヒラギノ角ゴ Pro W3" charset="-128"/>
                  <a:cs typeface="Arial" panose="020B0604020202020204" pitchFamily="34" charset="0"/>
                </a:rPr>
                <a:t>iarrhoea</a:t>
              </a:r>
              <a:endParaRPr lang="en-GB" sz="2400" dirty="0">
                <a:solidFill>
                  <a:prstClr val="black"/>
                </a:solidFill>
                <a:latin typeface="Arial" panose="020B0604020202020204" pitchFamily="34" charset="0"/>
                <a:ea typeface="ヒラギノ角ゴ Pro W3" charset="-128"/>
                <a:cs typeface="Arial" panose="020B0604020202020204" pitchFamily="34" charset="0"/>
              </a:endParaRPr>
            </a:p>
          </p:txBody>
        </p:sp>
        <p:sp>
          <p:nvSpPr>
            <p:cNvPr id="34" name="TextBox 33">
              <a:extLst>
                <a:ext uri="{FF2B5EF4-FFF2-40B4-BE49-F238E27FC236}">
                  <a16:creationId xmlns:a16="http://schemas.microsoft.com/office/drawing/2014/main" id="{DABEC92A-7DEF-4DE8-BE58-8C0C04E412B4}"/>
                </a:ext>
              </a:extLst>
            </p:cNvPr>
            <p:cNvSpPr txBox="1"/>
            <p:nvPr/>
          </p:nvSpPr>
          <p:spPr>
            <a:xfrm>
              <a:off x="1393184" y="3805862"/>
              <a:ext cx="1331134" cy="537263"/>
            </a:xfrm>
            <a:prstGeom prst="rect">
              <a:avLst/>
            </a:prstGeom>
            <a:noFill/>
          </p:spPr>
          <p:txBody>
            <a:bodyPr wrap="none" rtlCol="0">
              <a:spAutoFit/>
            </a:bodyPr>
            <a:lstStyle/>
            <a:p>
              <a:pPr defTabSz="914377">
                <a:lnSpc>
                  <a:spcPct val="200000"/>
                </a:lnSpc>
              </a:pPr>
              <a:r>
                <a:rPr lang="en-GB" sz="2400" dirty="0">
                  <a:solidFill>
                    <a:prstClr val="black"/>
                  </a:solidFill>
                  <a:latin typeface="Arial" panose="020B0604020202020204" pitchFamily="34" charset="0"/>
                  <a:ea typeface="ヒラギノ角ゴ Pro W3" charset="-128"/>
                  <a:cs typeface="Arial" panose="020B0604020202020204" pitchFamily="34" charset="0"/>
                </a:rPr>
                <a:t>I discomfort</a:t>
              </a:r>
            </a:p>
          </p:txBody>
        </p:sp>
      </p:grpSp>
      <p:sp>
        <p:nvSpPr>
          <p:cNvPr id="35" name="TextBox 34">
            <a:extLst>
              <a:ext uri="{FF2B5EF4-FFF2-40B4-BE49-F238E27FC236}">
                <a16:creationId xmlns:a16="http://schemas.microsoft.com/office/drawing/2014/main" id="{6DFEE6E1-BD95-4B53-9484-7EC2C795EBF8}"/>
              </a:ext>
            </a:extLst>
          </p:cNvPr>
          <p:cNvSpPr txBox="1"/>
          <p:nvPr/>
        </p:nvSpPr>
        <p:spPr>
          <a:xfrm>
            <a:off x="4823284" y="5711832"/>
            <a:ext cx="2541080" cy="502766"/>
          </a:xfrm>
          <a:prstGeom prst="rect">
            <a:avLst/>
          </a:prstGeom>
          <a:noFill/>
        </p:spPr>
        <p:txBody>
          <a:bodyPr wrap="none" rtlCol="0">
            <a:spAutoFit/>
          </a:bodyPr>
          <a:lstStyle/>
          <a:p>
            <a:pPr defTabSz="1219170" fontAlgn="base">
              <a:spcBef>
                <a:spcPct val="0"/>
              </a:spcBef>
              <a:spcAft>
                <a:spcPct val="0"/>
              </a:spcAft>
            </a:pPr>
            <a:r>
              <a:rPr lang="en-GB" sz="2667" dirty="0" err="1">
                <a:solidFill>
                  <a:srgbClr val="002542"/>
                </a:solidFill>
                <a:latin typeface="Arial" charset="0"/>
                <a:ea typeface="ヒラギノ角ゴ Pro W3" charset="-128"/>
              </a:rPr>
              <a:t>AChE</a:t>
            </a:r>
            <a:r>
              <a:rPr lang="en-GB" sz="2667" dirty="0">
                <a:solidFill>
                  <a:srgbClr val="002542"/>
                </a:solidFill>
                <a:latin typeface="Arial" charset="0"/>
                <a:ea typeface="ヒラギノ角ゴ Pro W3" charset="-128"/>
              </a:rPr>
              <a:t> inhibitors</a:t>
            </a:r>
          </a:p>
        </p:txBody>
      </p:sp>
      <p:sp>
        <p:nvSpPr>
          <p:cNvPr id="38" name="Rectangle 37">
            <a:extLst>
              <a:ext uri="{FF2B5EF4-FFF2-40B4-BE49-F238E27FC236}">
                <a16:creationId xmlns:a16="http://schemas.microsoft.com/office/drawing/2014/main" id="{77FC94F1-C635-4372-B4C9-E22E21262320}"/>
              </a:ext>
            </a:extLst>
          </p:cNvPr>
          <p:cNvSpPr/>
          <p:nvPr/>
        </p:nvSpPr>
        <p:spPr bwMode="auto">
          <a:xfrm>
            <a:off x="0" y="-1"/>
            <a:ext cx="12192000" cy="1032000"/>
          </a:xfrm>
          <a:prstGeom prst="rect">
            <a:avLst/>
          </a:prstGeom>
          <a:gradFill>
            <a:gsLst>
              <a:gs pos="39000">
                <a:srgbClr val="00355F">
                  <a:lumMod val="21000"/>
                  <a:lumOff val="79000"/>
                </a:srgbClr>
              </a:gs>
              <a:gs pos="20000">
                <a:srgbClr val="FFFFFF"/>
              </a:gs>
              <a:gs pos="52000">
                <a:srgbClr val="00355F">
                  <a:lumMod val="78000"/>
                  <a:lumOff val="22000"/>
                </a:srgbClr>
              </a:gs>
              <a:gs pos="69000">
                <a:srgbClr val="00355F"/>
              </a:gs>
            </a:gsLst>
            <a:lin ang="10800000" scaled="1"/>
          </a:gra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GB" sz="3200">
              <a:solidFill>
                <a:srgbClr val="002542"/>
              </a:solidFill>
              <a:latin typeface="Arial" charset="0"/>
              <a:ea typeface="ＭＳ Ｐゴシック" charset="-128"/>
              <a:cs typeface="ＭＳ Ｐゴシック" charset="-128"/>
            </a:endParaRPr>
          </a:p>
        </p:txBody>
      </p:sp>
      <p:sp>
        <p:nvSpPr>
          <p:cNvPr id="39" name="Title 1">
            <a:extLst>
              <a:ext uri="{FF2B5EF4-FFF2-40B4-BE49-F238E27FC236}">
                <a16:creationId xmlns:a16="http://schemas.microsoft.com/office/drawing/2014/main" id="{215BC3CE-AC06-4112-A5A9-A5E58417E2A2}"/>
              </a:ext>
            </a:extLst>
          </p:cNvPr>
          <p:cNvSpPr txBox="1">
            <a:spLocks/>
          </p:cNvSpPr>
          <p:nvPr/>
        </p:nvSpPr>
        <p:spPr>
          <a:xfrm>
            <a:off x="2543606" y="286707"/>
            <a:ext cx="9409045" cy="934843"/>
          </a:xfrm>
          <a:prstGeom prst="rect">
            <a:avLst/>
          </a:prstGeom>
        </p:spPr>
        <p:txBody>
          <a:bodyPr>
            <a:normAutofit/>
          </a:bodyPr>
          <a:lstStyle>
            <a:lvl1pPr algn="l" rtl="0" eaLnBrk="1" fontAlgn="base" hangingPunct="1">
              <a:lnSpc>
                <a:spcPct val="90000"/>
              </a:lnSpc>
              <a:spcBef>
                <a:spcPct val="0"/>
              </a:spcBef>
              <a:spcAft>
                <a:spcPct val="0"/>
              </a:spcAft>
              <a:defRPr sz="2800" b="1" spc="-10">
                <a:solidFill>
                  <a:srgbClr val="003560"/>
                </a:solidFill>
                <a:latin typeface="Arial" charset="0"/>
                <a:ea typeface="Arial" charset="0"/>
                <a:cs typeface="Arial" charset="0"/>
              </a:defRPr>
            </a:lvl1pPr>
            <a:lvl2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2pPr>
            <a:lvl3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3pPr>
            <a:lvl4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4pPr>
            <a:lvl5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5pPr>
            <a:lvl6pPr marL="4572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6pPr>
            <a:lvl7pPr marL="9144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7pPr>
            <a:lvl8pPr marL="13716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8pPr>
            <a:lvl9pPr marL="18288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9pPr>
          </a:lstStyle>
          <a:p>
            <a:pPr defTabSz="1219170"/>
            <a:r>
              <a:rPr lang="en-GB" sz="3200" kern="0" spc="-13" dirty="0">
                <a:solidFill>
                  <a:srgbClr val="FFFFF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AD therapeutics</a:t>
            </a:r>
          </a:p>
        </p:txBody>
      </p:sp>
      <p:pic>
        <p:nvPicPr>
          <p:cNvPr id="40" name="Picture 39">
            <a:extLst>
              <a:ext uri="{FF2B5EF4-FFF2-40B4-BE49-F238E27FC236}">
                <a16:creationId xmlns:a16="http://schemas.microsoft.com/office/drawing/2014/main" id="{A4DE234A-6CC1-48E2-8835-3BC31EE17DE0}"/>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17026" y="28447"/>
            <a:ext cx="2340405" cy="960107"/>
          </a:xfrm>
          <a:prstGeom prst="rect">
            <a:avLst/>
          </a:prstGeom>
        </p:spPr>
      </p:pic>
    </p:spTree>
    <p:custDataLst>
      <p:tags r:id="rId1"/>
    </p:custDataLst>
    <p:extLst>
      <p:ext uri="{BB962C8B-B14F-4D97-AF65-F5344CB8AC3E}">
        <p14:creationId xmlns:p14="http://schemas.microsoft.com/office/powerpoint/2010/main" val="4127926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250"/>
                                  </p:stCondLst>
                                  <p:childTnLst>
                                    <p:set>
                                      <p:cBhvr>
                                        <p:cTn id="19" dur="1" fill="hold">
                                          <p:stCondLst>
                                            <p:cond delay="0"/>
                                          </p:stCondLst>
                                        </p:cTn>
                                        <p:tgtEl>
                                          <p:spTgt spid="15"/>
                                        </p:tgtEl>
                                        <p:attrNameLst>
                                          <p:attrName>style.visibility</p:attrName>
                                        </p:attrNameLst>
                                      </p:cBhvr>
                                      <p:to>
                                        <p:strVal val="visible"/>
                                      </p:to>
                                    </p:set>
                                  </p:childTnLst>
                                </p:cTn>
                              </p:par>
                            </p:childTnLst>
                          </p:cTn>
                        </p:par>
                        <p:par>
                          <p:cTn id="20" fill="hold">
                            <p:stCondLst>
                              <p:cond delay="250"/>
                            </p:stCondLst>
                            <p:childTnLst>
                              <p:par>
                                <p:cTn id="21" presetID="1" presetClass="entr" presetSubtype="0" fill="hold" grpId="0" nodeType="afterEffect">
                                  <p:stCondLst>
                                    <p:cond delay="250"/>
                                  </p:stCondLst>
                                  <p:childTnLst>
                                    <p:set>
                                      <p:cBhvr>
                                        <p:cTn id="22" dur="1" fill="hold">
                                          <p:stCondLst>
                                            <p:cond delay="0"/>
                                          </p:stCondLst>
                                        </p:cTn>
                                        <p:tgtEl>
                                          <p:spTgt spid="19"/>
                                        </p:tgtEl>
                                        <p:attrNameLst>
                                          <p:attrName>style.visibility</p:attrName>
                                        </p:attrNameLst>
                                      </p:cBhvr>
                                      <p:to>
                                        <p:strVal val="visible"/>
                                      </p:to>
                                    </p:set>
                                  </p:childTnLst>
                                </p:cTn>
                              </p:par>
                            </p:childTnLst>
                          </p:cTn>
                        </p:par>
                        <p:par>
                          <p:cTn id="23" fill="hold">
                            <p:stCondLst>
                              <p:cond delay="500"/>
                            </p:stCondLst>
                            <p:childTnLst>
                              <p:par>
                                <p:cTn id="24" presetID="1" presetClass="entr" presetSubtype="0" fill="hold" grpId="0" nodeType="afterEffect">
                                  <p:stCondLst>
                                    <p:cond delay="250"/>
                                  </p:stCondLst>
                                  <p:childTnLst>
                                    <p:set>
                                      <p:cBhvr>
                                        <p:cTn id="25" dur="1" fill="hold">
                                          <p:stCondLst>
                                            <p:cond delay="0"/>
                                          </p:stCondLst>
                                        </p:cTn>
                                        <p:tgtEl>
                                          <p:spTgt spid="16"/>
                                        </p:tgtEl>
                                        <p:attrNameLst>
                                          <p:attrName>style.visibility</p:attrName>
                                        </p:attrNameLst>
                                      </p:cBhvr>
                                      <p:to>
                                        <p:strVal val="visible"/>
                                      </p:to>
                                    </p:set>
                                  </p:childTnLst>
                                </p:cTn>
                              </p:par>
                            </p:childTnLst>
                          </p:cTn>
                        </p:par>
                        <p:par>
                          <p:cTn id="26" fill="hold">
                            <p:stCondLst>
                              <p:cond delay="750"/>
                            </p:stCondLst>
                            <p:childTnLst>
                              <p:par>
                                <p:cTn id="27" presetID="1" presetClass="entr" presetSubtype="0" fill="hold" grpId="0" nodeType="afterEffect">
                                  <p:stCondLst>
                                    <p:cond delay="250"/>
                                  </p:stCondLst>
                                  <p:childTnLst>
                                    <p:set>
                                      <p:cBhvr>
                                        <p:cTn id="28" dur="1" fill="hold">
                                          <p:stCondLst>
                                            <p:cond delay="0"/>
                                          </p:stCondLst>
                                        </p:cTn>
                                        <p:tgtEl>
                                          <p:spTgt spid="18"/>
                                        </p:tgtEl>
                                        <p:attrNameLst>
                                          <p:attrName>style.visibility</p:attrName>
                                        </p:attrNameLst>
                                      </p:cBhvr>
                                      <p:to>
                                        <p:strVal val="visible"/>
                                      </p:to>
                                    </p:set>
                                  </p:childTnLst>
                                </p:cTn>
                              </p:par>
                            </p:childTnLst>
                          </p:cTn>
                        </p:par>
                        <p:par>
                          <p:cTn id="29" fill="hold">
                            <p:stCondLst>
                              <p:cond delay="1000"/>
                            </p:stCondLst>
                            <p:childTnLst>
                              <p:par>
                                <p:cTn id="30" presetID="1" presetClass="entr" presetSubtype="0" fill="hold" grpId="0" nodeType="afterEffect">
                                  <p:stCondLst>
                                    <p:cond delay="250"/>
                                  </p:stCondLst>
                                  <p:childTnLst>
                                    <p:set>
                                      <p:cBhvr>
                                        <p:cTn id="31" dur="1" fill="hold">
                                          <p:stCondLst>
                                            <p:cond delay="0"/>
                                          </p:stCondLst>
                                        </p:cTn>
                                        <p:tgtEl>
                                          <p:spTgt spid="17"/>
                                        </p:tgtEl>
                                        <p:attrNameLst>
                                          <p:attrName>style.visibility</p:attrName>
                                        </p:attrNameLst>
                                      </p:cBhvr>
                                      <p:to>
                                        <p:strVal val="visible"/>
                                      </p:to>
                                    </p:set>
                                  </p:childTnLst>
                                </p:cTn>
                              </p:par>
                            </p:childTnLst>
                          </p:cTn>
                        </p:par>
                        <p:par>
                          <p:cTn id="32" fill="hold">
                            <p:stCondLst>
                              <p:cond delay="1250"/>
                            </p:stCondLst>
                            <p:childTnLst>
                              <p:par>
                                <p:cTn id="33" presetID="1" presetClass="entr" presetSubtype="0" fill="hold" grpId="0" nodeType="afterEffect">
                                  <p:stCondLst>
                                    <p:cond delay="25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anim calcmode="lin" valueType="num">
                                      <p:cBhvr>
                                        <p:cTn id="40" dur="500" fill="hold"/>
                                        <p:tgtEl>
                                          <p:spTgt spid="22"/>
                                        </p:tgtEl>
                                        <p:attrNameLst>
                                          <p:attrName>ppt_x</p:attrName>
                                        </p:attrNameLst>
                                      </p:cBhvr>
                                      <p:tavLst>
                                        <p:tav tm="0">
                                          <p:val>
                                            <p:strVal val="#ppt_x"/>
                                          </p:val>
                                        </p:tav>
                                        <p:tav tm="100000">
                                          <p:val>
                                            <p:strVal val="#ppt_x"/>
                                          </p:val>
                                        </p:tav>
                                      </p:tavLst>
                                    </p:anim>
                                    <p:anim calcmode="lin" valueType="num">
                                      <p:cBhvr>
                                        <p:cTn id="41" dur="5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1"/>
                                        </p:tgtEl>
                                        <p:attrNameLst>
                                          <p:attrName>style.visibility</p:attrName>
                                        </p:attrNameLst>
                                      </p:cBhvr>
                                      <p:to>
                                        <p:strVal val="visible"/>
                                      </p:to>
                                    </p:set>
                                  </p:childTnLst>
                                </p:cTn>
                              </p:par>
                              <p:par>
                                <p:cTn id="46" presetID="6" presetClass="emph" presetSubtype="0" fill="hold" grpId="1" nodeType="withEffect">
                                  <p:stCondLst>
                                    <p:cond delay="0"/>
                                  </p:stCondLst>
                                  <p:childTnLst>
                                    <p:animScale>
                                      <p:cBhvr>
                                        <p:cTn id="47" dur="1000" fill="hold"/>
                                        <p:tgtEl>
                                          <p:spTgt spid="2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P spid="16" grpId="0" animBg="1"/>
      <p:bldP spid="17" grpId="0" animBg="1"/>
      <p:bldP spid="18" grpId="0" animBg="1"/>
      <p:bldP spid="19" grpId="0" animBg="1"/>
      <p:bldP spid="20" grpId="0" animBg="1"/>
      <p:bldP spid="21" grpId="0"/>
      <p:bldP spid="21" grpId="1"/>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1901E0C7-A477-4FEE-928B-46557864AD2C}"/>
              </a:ext>
            </a:extLst>
          </p:cNvPr>
          <p:cNvGrpSpPr/>
          <p:nvPr/>
        </p:nvGrpSpPr>
        <p:grpSpPr>
          <a:xfrm>
            <a:off x="6465821" y="6243909"/>
            <a:ext cx="1962365" cy="424522"/>
            <a:chOff x="6465821" y="6243909"/>
            <a:chExt cx="1962365" cy="424522"/>
          </a:xfrm>
        </p:grpSpPr>
        <p:sp>
          <p:nvSpPr>
            <p:cNvPr id="53" name="Arrow: Right 52">
              <a:extLst>
                <a:ext uri="{FF2B5EF4-FFF2-40B4-BE49-F238E27FC236}">
                  <a16:creationId xmlns:a16="http://schemas.microsoft.com/office/drawing/2014/main" id="{7D649D39-7EAE-4B5F-9931-E007A12E2B05}"/>
                </a:ext>
              </a:extLst>
            </p:cNvPr>
            <p:cNvSpPr/>
            <p:nvPr/>
          </p:nvSpPr>
          <p:spPr>
            <a:xfrm rot="16200000">
              <a:off x="6431442" y="6279241"/>
              <a:ext cx="420713" cy="351956"/>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Arrow: Right 53">
              <a:extLst>
                <a:ext uri="{FF2B5EF4-FFF2-40B4-BE49-F238E27FC236}">
                  <a16:creationId xmlns:a16="http://schemas.microsoft.com/office/drawing/2014/main" id="{6F70B56D-9460-4EB4-B0B2-2A3F144221DB}"/>
                </a:ext>
              </a:extLst>
            </p:cNvPr>
            <p:cNvSpPr/>
            <p:nvPr/>
          </p:nvSpPr>
          <p:spPr>
            <a:xfrm rot="16200000">
              <a:off x="8041851" y="6278288"/>
              <a:ext cx="420713" cy="351956"/>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Arrow: Right 63">
              <a:extLst>
                <a:ext uri="{FF2B5EF4-FFF2-40B4-BE49-F238E27FC236}">
                  <a16:creationId xmlns:a16="http://schemas.microsoft.com/office/drawing/2014/main" id="{4E02C02D-38FD-405F-9BE8-74E517D720FF}"/>
                </a:ext>
              </a:extLst>
            </p:cNvPr>
            <p:cNvSpPr/>
            <p:nvPr/>
          </p:nvSpPr>
          <p:spPr>
            <a:xfrm rot="16200000">
              <a:off x="7650587" y="6278288"/>
              <a:ext cx="420713" cy="351956"/>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Arrow: Right 64">
              <a:extLst>
                <a:ext uri="{FF2B5EF4-FFF2-40B4-BE49-F238E27FC236}">
                  <a16:creationId xmlns:a16="http://schemas.microsoft.com/office/drawing/2014/main" id="{590CFAD9-90B0-4FDF-86A9-B684C521E840}"/>
                </a:ext>
              </a:extLst>
            </p:cNvPr>
            <p:cNvSpPr/>
            <p:nvPr/>
          </p:nvSpPr>
          <p:spPr>
            <a:xfrm rot="16200000">
              <a:off x="7248238" y="6282097"/>
              <a:ext cx="420713" cy="351956"/>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Arrow: Right 65">
              <a:extLst>
                <a:ext uri="{FF2B5EF4-FFF2-40B4-BE49-F238E27FC236}">
                  <a16:creationId xmlns:a16="http://schemas.microsoft.com/office/drawing/2014/main" id="{F4280AC7-3127-4201-B943-A25681D12BA8}"/>
                </a:ext>
              </a:extLst>
            </p:cNvPr>
            <p:cNvSpPr/>
            <p:nvPr/>
          </p:nvSpPr>
          <p:spPr>
            <a:xfrm rot="16200000">
              <a:off x="6833791" y="6282044"/>
              <a:ext cx="420713" cy="351956"/>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3" name="TextBox 62">
            <a:extLst>
              <a:ext uri="{FF2B5EF4-FFF2-40B4-BE49-F238E27FC236}">
                <a16:creationId xmlns:a16="http://schemas.microsoft.com/office/drawing/2014/main" id="{F4D5B049-51E5-4731-B9C5-ADDD3A8514B2}"/>
              </a:ext>
            </a:extLst>
          </p:cNvPr>
          <p:cNvSpPr txBox="1"/>
          <p:nvPr/>
        </p:nvSpPr>
        <p:spPr>
          <a:xfrm>
            <a:off x="562031" y="334933"/>
            <a:ext cx="3179075" cy="523220"/>
          </a:xfrm>
          <a:prstGeom prst="rect">
            <a:avLst/>
          </a:prstGeom>
          <a:noFill/>
        </p:spPr>
        <p:txBody>
          <a:bodyPr wrap="none" rtlCol="0">
            <a:spAutoFit/>
          </a:bodyPr>
          <a:lstStyle/>
          <a:p>
            <a:r>
              <a:rPr lang="en-GB" sz="2800" b="1" dirty="0">
                <a:latin typeface="Arial" panose="020B0604020202020204" pitchFamily="34" charset="0"/>
                <a:cs typeface="Arial" panose="020B0604020202020204" pitchFamily="34" charset="0"/>
              </a:rPr>
              <a:t>Alzheimer’s brain</a:t>
            </a:r>
          </a:p>
        </p:txBody>
      </p:sp>
      <p:grpSp>
        <p:nvGrpSpPr>
          <p:cNvPr id="3" name="Group 2">
            <a:extLst>
              <a:ext uri="{FF2B5EF4-FFF2-40B4-BE49-F238E27FC236}">
                <a16:creationId xmlns:a16="http://schemas.microsoft.com/office/drawing/2014/main" id="{31C7D0C9-45EE-4F48-BEB5-8C4929E62BDD}"/>
              </a:ext>
            </a:extLst>
          </p:cNvPr>
          <p:cNvGrpSpPr/>
          <p:nvPr/>
        </p:nvGrpSpPr>
        <p:grpSpPr>
          <a:xfrm>
            <a:off x="7388891" y="1040021"/>
            <a:ext cx="2442413" cy="5038858"/>
            <a:chOff x="7828548" y="1377099"/>
            <a:chExt cx="2442413" cy="5038858"/>
          </a:xfrm>
        </p:grpSpPr>
        <p:pic>
          <p:nvPicPr>
            <p:cNvPr id="12" name="Picture 11">
              <a:extLst>
                <a:ext uri="{FF2B5EF4-FFF2-40B4-BE49-F238E27FC236}">
                  <a16:creationId xmlns:a16="http://schemas.microsoft.com/office/drawing/2014/main" id="{AD14FE5A-87A3-42D1-8740-9583CB1292E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7543994" y="1661653"/>
              <a:ext cx="3011519" cy="2442412"/>
            </a:xfrm>
            <a:prstGeom prst="rect">
              <a:avLst/>
            </a:prstGeom>
          </p:spPr>
        </p:pic>
        <p:pic>
          <p:nvPicPr>
            <p:cNvPr id="14" name="Picture 13">
              <a:extLst>
                <a:ext uri="{FF2B5EF4-FFF2-40B4-BE49-F238E27FC236}">
                  <a16:creationId xmlns:a16="http://schemas.microsoft.com/office/drawing/2014/main" id="{EF3192D7-9854-4940-9B1D-DD629EF2241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5400000">
              <a:off x="8040398" y="4185394"/>
              <a:ext cx="2018713" cy="2442413"/>
            </a:xfrm>
            <a:prstGeom prst="rect">
              <a:avLst/>
            </a:prstGeom>
          </p:spPr>
        </p:pic>
      </p:grpSp>
      <p:pic>
        <p:nvPicPr>
          <p:cNvPr id="56" name="Picture 55">
            <a:extLst>
              <a:ext uri="{FF2B5EF4-FFF2-40B4-BE49-F238E27FC236}">
                <a16:creationId xmlns:a16="http://schemas.microsoft.com/office/drawing/2014/main" id="{EF1658DF-93D6-42F6-862C-498DA75ABCC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5400000">
            <a:off x="5052054" y="3793970"/>
            <a:ext cx="2018713" cy="2442413"/>
          </a:xfrm>
          <a:prstGeom prst="rect">
            <a:avLst/>
          </a:prstGeom>
        </p:spPr>
      </p:pic>
      <p:pic>
        <p:nvPicPr>
          <p:cNvPr id="57" name="Picture 56">
            <a:extLst>
              <a:ext uri="{FF2B5EF4-FFF2-40B4-BE49-F238E27FC236}">
                <a16:creationId xmlns:a16="http://schemas.microsoft.com/office/drawing/2014/main" id="{9B036D1E-899D-4944-896F-5CEE50D409C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2113239" y="1391545"/>
            <a:ext cx="3011519" cy="2442412"/>
          </a:xfrm>
          <a:prstGeom prst="rect">
            <a:avLst/>
          </a:prstGeom>
        </p:spPr>
      </p:pic>
      <p:pic>
        <p:nvPicPr>
          <p:cNvPr id="58" name="Picture 57">
            <a:extLst>
              <a:ext uri="{FF2B5EF4-FFF2-40B4-BE49-F238E27FC236}">
                <a16:creationId xmlns:a16="http://schemas.microsoft.com/office/drawing/2014/main" id="{EECD68D7-AD34-45EB-BAE2-3972972EF7A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5400000">
            <a:off x="2609643" y="3869566"/>
            <a:ext cx="2018713" cy="2442413"/>
          </a:xfrm>
          <a:prstGeom prst="rect">
            <a:avLst/>
          </a:prstGeom>
        </p:spPr>
      </p:pic>
      <p:pic>
        <p:nvPicPr>
          <p:cNvPr id="60" name="Picture 59">
            <a:extLst>
              <a:ext uri="{FF2B5EF4-FFF2-40B4-BE49-F238E27FC236}">
                <a16:creationId xmlns:a16="http://schemas.microsoft.com/office/drawing/2014/main" id="{789EDF86-861B-4AC6-AE61-862D93930F3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5400000">
            <a:off x="211850" y="3852084"/>
            <a:ext cx="2018713" cy="2442413"/>
          </a:xfrm>
          <a:prstGeom prst="rect">
            <a:avLst/>
          </a:prstGeom>
        </p:spPr>
      </p:pic>
      <p:pic>
        <p:nvPicPr>
          <p:cNvPr id="62" name="Picture 61">
            <a:extLst>
              <a:ext uri="{FF2B5EF4-FFF2-40B4-BE49-F238E27FC236}">
                <a16:creationId xmlns:a16="http://schemas.microsoft.com/office/drawing/2014/main" id="{2626E50A-F9CC-458F-BD91-673AE16C3DF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5400000">
            <a:off x="10101125" y="3852084"/>
            <a:ext cx="2018713" cy="2442413"/>
          </a:xfrm>
          <a:prstGeom prst="rect">
            <a:avLst/>
          </a:prstGeom>
        </p:spPr>
      </p:pic>
      <p:sp>
        <p:nvSpPr>
          <p:cNvPr id="6" name="TextBox 5">
            <a:extLst>
              <a:ext uri="{FF2B5EF4-FFF2-40B4-BE49-F238E27FC236}">
                <a16:creationId xmlns:a16="http://schemas.microsoft.com/office/drawing/2014/main" id="{558C2FCE-CBAF-4558-9717-2264FC686F31}"/>
              </a:ext>
            </a:extLst>
          </p:cNvPr>
          <p:cNvSpPr txBox="1"/>
          <p:nvPr/>
        </p:nvSpPr>
        <p:spPr>
          <a:xfrm>
            <a:off x="4925756" y="6193610"/>
            <a:ext cx="1563248" cy="523220"/>
          </a:xfrm>
          <a:prstGeom prst="rect">
            <a:avLst/>
          </a:prstGeom>
          <a:noFill/>
        </p:spPr>
        <p:txBody>
          <a:bodyPr wrap="none" rtlCol="0">
            <a:spAutoFit/>
          </a:bodyPr>
          <a:lstStyle/>
          <a:p>
            <a:r>
              <a:rPr lang="en-GB" sz="2800" b="1" dirty="0">
                <a:latin typeface="Arial" panose="020B0604020202020204" pitchFamily="34" charset="0"/>
                <a:cs typeface="Arial" panose="020B0604020202020204" pitchFamily="34" charset="0"/>
              </a:rPr>
              <a:t>Memory</a:t>
            </a:r>
          </a:p>
        </p:txBody>
      </p:sp>
      <p:cxnSp>
        <p:nvCxnSpPr>
          <p:cNvPr id="9" name="Straight Arrow Connector 8">
            <a:extLst>
              <a:ext uri="{FF2B5EF4-FFF2-40B4-BE49-F238E27FC236}">
                <a16:creationId xmlns:a16="http://schemas.microsoft.com/office/drawing/2014/main" id="{CE52A4E2-EED3-4ED6-9B13-65F0127F1A1F}"/>
              </a:ext>
            </a:extLst>
          </p:cNvPr>
          <p:cNvCxnSpPr/>
          <p:nvPr/>
        </p:nvCxnSpPr>
        <p:spPr>
          <a:xfrm>
            <a:off x="1221205" y="5069522"/>
            <a:ext cx="0" cy="1178434"/>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0CA40911-B49E-4F58-A97A-A78ADBF38786}"/>
              </a:ext>
            </a:extLst>
          </p:cNvPr>
          <p:cNvCxnSpPr/>
          <p:nvPr/>
        </p:nvCxnSpPr>
        <p:spPr>
          <a:xfrm>
            <a:off x="3621003" y="5060021"/>
            <a:ext cx="0" cy="1178434"/>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AC2FD7A7-1903-423B-88E1-40F92F667D43}"/>
              </a:ext>
            </a:extLst>
          </p:cNvPr>
          <p:cNvCxnSpPr/>
          <p:nvPr/>
        </p:nvCxnSpPr>
        <p:spPr>
          <a:xfrm>
            <a:off x="6063414" y="4959955"/>
            <a:ext cx="0" cy="1178434"/>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05DBCDCC-727C-4F9D-8A7F-4AFC308B75C8}"/>
              </a:ext>
            </a:extLst>
          </p:cNvPr>
          <p:cNvCxnSpPr/>
          <p:nvPr/>
        </p:nvCxnSpPr>
        <p:spPr>
          <a:xfrm>
            <a:off x="8610096" y="5037161"/>
            <a:ext cx="0" cy="1178434"/>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41936708-1B35-4362-882D-4EC0B442497E}"/>
              </a:ext>
            </a:extLst>
          </p:cNvPr>
          <p:cNvCxnSpPr/>
          <p:nvPr/>
        </p:nvCxnSpPr>
        <p:spPr>
          <a:xfrm>
            <a:off x="11146775" y="5015176"/>
            <a:ext cx="0" cy="1178434"/>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4C8A09CA-ABF1-4BDA-905B-18BFD896BBFE}"/>
              </a:ext>
            </a:extLst>
          </p:cNvPr>
          <p:cNvGrpSpPr/>
          <p:nvPr/>
        </p:nvGrpSpPr>
        <p:grpSpPr>
          <a:xfrm>
            <a:off x="6465821" y="6245815"/>
            <a:ext cx="754305" cy="423516"/>
            <a:chOff x="6465821" y="6244862"/>
            <a:chExt cx="754305" cy="423516"/>
          </a:xfrm>
          <a:solidFill>
            <a:srgbClr val="FFC000"/>
          </a:solidFill>
        </p:grpSpPr>
        <p:sp>
          <p:nvSpPr>
            <p:cNvPr id="41" name="Arrow: Right 40">
              <a:extLst>
                <a:ext uri="{FF2B5EF4-FFF2-40B4-BE49-F238E27FC236}">
                  <a16:creationId xmlns:a16="http://schemas.microsoft.com/office/drawing/2014/main" id="{57D90F52-6F92-48DA-BE19-7D4CA0E0D12C}"/>
                </a:ext>
              </a:extLst>
            </p:cNvPr>
            <p:cNvSpPr/>
            <p:nvPr/>
          </p:nvSpPr>
          <p:spPr>
            <a:xfrm rot="16200000">
              <a:off x="6431442" y="6279241"/>
              <a:ext cx="420713" cy="351956"/>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Arrow: Right 44">
              <a:extLst>
                <a:ext uri="{FF2B5EF4-FFF2-40B4-BE49-F238E27FC236}">
                  <a16:creationId xmlns:a16="http://schemas.microsoft.com/office/drawing/2014/main" id="{9610EA2B-DC1B-4D48-AA12-20DCD2DD03A9}"/>
                </a:ext>
              </a:extLst>
            </p:cNvPr>
            <p:cNvSpPr/>
            <p:nvPr/>
          </p:nvSpPr>
          <p:spPr>
            <a:xfrm rot="16200000">
              <a:off x="6833791" y="6282044"/>
              <a:ext cx="420713" cy="351956"/>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Flowchart: Summing Junction 4">
            <a:extLst>
              <a:ext uri="{FF2B5EF4-FFF2-40B4-BE49-F238E27FC236}">
                <a16:creationId xmlns:a16="http://schemas.microsoft.com/office/drawing/2014/main" id="{F5FC6F73-7A6F-492B-933F-5C4805085E77}"/>
              </a:ext>
            </a:extLst>
          </p:cNvPr>
          <p:cNvSpPr/>
          <p:nvPr/>
        </p:nvSpPr>
        <p:spPr>
          <a:xfrm>
            <a:off x="5970021" y="520873"/>
            <a:ext cx="384399" cy="333862"/>
          </a:xfrm>
          <a:prstGeom prst="flowChartSummingJunction">
            <a:avLst/>
          </a:prstGeom>
          <a:solidFill>
            <a:schemeClr val="accent4">
              <a:lumMod val="40000"/>
              <a:lumOff val="60000"/>
            </a:schemeClr>
          </a:solidFill>
          <a:ln>
            <a:solidFill>
              <a:schemeClr val="accent4">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Flowchart: Summing Junction 41">
            <a:extLst>
              <a:ext uri="{FF2B5EF4-FFF2-40B4-BE49-F238E27FC236}">
                <a16:creationId xmlns:a16="http://schemas.microsoft.com/office/drawing/2014/main" id="{0F2CCD8D-8FD2-40EF-B852-AB4087D3EEF0}"/>
              </a:ext>
            </a:extLst>
          </p:cNvPr>
          <p:cNvSpPr/>
          <p:nvPr/>
        </p:nvSpPr>
        <p:spPr>
          <a:xfrm>
            <a:off x="6681828" y="444514"/>
            <a:ext cx="384399" cy="333862"/>
          </a:xfrm>
          <a:prstGeom prst="flowChartSummingJunction">
            <a:avLst/>
          </a:prstGeom>
          <a:solidFill>
            <a:schemeClr val="accent4">
              <a:lumMod val="40000"/>
              <a:lumOff val="60000"/>
            </a:schemeClr>
          </a:solidFill>
          <a:ln>
            <a:solidFill>
              <a:schemeClr val="accent4">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Flowchart: Summing Junction 42">
            <a:extLst>
              <a:ext uri="{FF2B5EF4-FFF2-40B4-BE49-F238E27FC236}">
                <a16:creationId xmlns:a16="http://schemas.microsoft.com/office/drawing/2014/main" id="{A3FB5DDF-487B-489B-A3AC-4CD5A1689F94}"/>
              </a:ext>
            </a:extLst>
          </p:cNvPr>
          <p:cNvSpPr/>
          <p:nvPr/>
        </p:nvSpPr>
        <p:spPr>
          <a:xfrm>
            <a:off x="4920573" y="432074"/>
            <a:ext cx="384399" cy="333862"/>
          </a:xfrm>
          <a:prstGeom prst="flowChartSummingJunction">
            <a:avLst/>
          </a:prstGeom>
          <a:solidFill>
            <a:schemeClr val="accent4">
              <a:lumMod val="40000"/>
              <a:lumOff val="60000"/>
            </a:schemeClr>
          </a:solidFill>
          <a:ln>
            <a:solidFill>
              <a:schemeClr val="accent4">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Flowchart: Summing Junction 43">
            <a:extLst>
              <a:ext uri="{FF2B5EF4-FFF2-40B4-BE49-F238E27FC236}">
                <a16:creationId xmlns:a16="http://schemas.microsoft.com/office/drawing/2014/main" id="{76D4DAEC-E9D9-4BAB-A817-9DAD2F82B7BE}"/>
              </a:ext>
            </a:extLst>
          </p:cNvPr>
          <p:cNvSpPr/>
          <p:nvPr/>
        </p:nvSpPr>
        <p:spPr>
          <a:xfrm>
            <a:off x="4400965" y="432074"/>
            <a:ext cx="384399" cy="333862"/>
          </a:xfrm>
          <a:prstGeom prst="flowChartSummingJunction">
            <a:avLst/>
          </a:prstGeom>
          <a:solidFill>
            <a:schemeClr val="accent4">
              <a:lumMod val="40000"/>
              <a:lumOff val="60000"/>
            </a:schemeClr>
          </a:solidFill>
          <a:ln>
            <a:solidFill>
              <a:schemeClr val="accent4">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Flowchart: Summing Junction 45">
            <a:extLst>
              <a:ext uri="{FF2B5EF4-FFF2-40B4-BE49-F238E27FC236}">
                <a16:creationId xmlns:a16="http://schemas.microsoft.com/office/drawing/2014/main" id="{48820B9B-90AD-4EA2-846B-68A103B3D5D0}"/>
              </a:ext>
            </a:extLst>
          </p:cNvPr>
          <p:cNvSpPr/>
          <p:nvPr/>
        </p:nvSpPr>
        <p:spPr>
          <a:xfrm>
            <a:off x="3996084" y="444514"/>
            <a:ext cx="384399" cy="333862"/>
          </a:xfrm>
          <a:prstGeom prst="flowChartSummingJunction">
            <a:avLst/>
          </a:prstGeom>
          <a:solidFill>
            <a:schemeClr val="accent4">
              <a:lumMod val="40000"/>
              <a:lumOff val="60000"/>
            </a:schemeClr>
          </a:solidFill>
          <a:ln>
            <a:solidFill>
              <a:schemeClr val="accent4">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Flowchart: Summing Junction 46">
            <a:extLst>
              <a:ext uri="{FF2B5EF4-FFF2-40B4-BE49-F238E27FC236}">
                <a16:creationId xmlns:a16="http://schemas.microsoft.com/office/drawing/2014/main" id="{35688960-917F-41B0-8B70-727F98446D30}"/>
              </a:ext>
            </a:extLst>
          </p:cNvPr>
          <p:cNvSpPr/>
          <p:nvPr/>
        </p:nvSpPr>
        <p:spPr>
          <a:xfrm>
            <a:off x="6388164" y="501442"/>
            <a:ext cx="384399" cy="333862"/>
          </a:xfrm>
          <a:prstGeom prst="flowChartSummingJunction">
            <a:avLst/>
          </a:prstGeom>
          <a:solidFill>
            <a:schemeClr val="accent4">
              <a:lumMod val="40000"/>
              <a:lumOff val="60000"/>
            </a:schemeClr>
          </a:solidFill>
          <a:ln>
            <a:solidFill>
              <a:schemeClr val="accent4">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Flowchart: Summing Junction 47">
            <a:extLst>
              <a:ext uri="{FF2B5EF4-FFF2-40B4-BE49-F238E27FC236}">
                <a16:creationId xmlns:a16="http://schemas.microsoft.com/office/drawing/2014/main" id="{1671968B-E516-46B9-B7C7-EB3604371DDD}"/>
              </a:ext>
            </a:extLst>
          </p:cNvPr>
          <p:cNvSpPr/>
          <p:nvPr/>
        </p:nvSpPr>
        <p:spPr>
          <a:xfrm>
            <a:off x="7114552" y="477180"/>
            <a:ext cx="384399" cy="333862"/>
          </a:xfrm>
          <a:prstGeom prst="flowChartSummingJunction">
            <a:avLst/>
          </a:prstGeom>
          <a:solidFill>
            <a:schemeClr val="accent4">
              <a:lumMod val="40000"/>
              <a:lumOff val="60000"/>
            </a:schemeClr>
          </a:solidFill>
          <a:ln>
            <a:solidFill>
              <a:schemeClr val="accent4">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Flowchart: Summing Junction 48">
            <a:extLst>
              <a:ext uri="{FF2B5EF4-FFF2-40B4-BE49-F238E27FC236}">
                <a16:creationId xmlns:a16="http://schemas.microsoft.com/office/drawing/2014/main" id="{73A81285-C016-4098-89A9-2AF8DD61CCFC}"/>
              </a:ext>
            </a:extLst>
          </p:cNvPr>
          <p:cNvSpPr/>
          <p:nvPr/>
        </p:nvSpPr>
        <p:spPr>
          <a:xfrm>
            <a:off x="7422683" y="467981"/>
            <a:ext cx="384399" cy="333862"/>
          </a:xfrm>
          <a:prstGeom prst="flowChartSummingJunction">
            <a:avLst/>
          </a:prstGeom>
          <a:solidFill>
            <a:schemeClr val="accent4">
              <a:lumMod val="40000"/>
              <a:lumOff val="60000"/>
            </a:schemeClr>
          </a:solidFill>
          <a:ln>
            <a:solidFill>
              <a:schemeClr val="accent4">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Flowchart: Summing Junction 49">
            <a:extLst>
              <a:ext uri="{FF2B5EF4-FFF2-40B4-BE49-F238E27FC236}">
                <a16:creationId xmlns:a16="http://schemas.microsoft.com/office/drawing/2014/main" id="{D3643DE3-D385-413F-818C-834BD86A9DEE}"/>
              </a:ext>
            </a:extLst>
          </p:cNvPr>
          <p:cNvSpPr/>
          <p:nvPr/>
        </p:nvSpPr>
        <p:spPr>
          <a:xfrm>
            <a:off x="5301209" y="375784"/>
            <a:ext cx="384399" cy="333862"/>
          </a:xfrm>
          <a:prstGeom prst="flowChartSummingJunction">
            <a:avLst/>
          </a:prstGeom>
          <a:solidFill>
            <a:schemeClr val="accent4">
              <a:lumMod val="40000"/>
              <a:lumOff val="60000"/>
            </a:schemeClr>
          </a:solidFill>
          <a:ln>
            <a:solidFill>
              <a:schemeClr val="accent4">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Flowchart: Summing Junction 50">
            <a:extLst>
              <a:ext uri="{FF2B5EF4-FFF2-40B4-BE49-F238E27FC236}">
                <a16:creationId xmlns:a16="http://schemas.microsoft.com/office/drawing/2014/main" id="{C0443165-1F87-4F7E-A3C2-9CE03205D0E4}"/>
              </a:ext>
            </a:extLst>
          </p:cNvPr>
          <p:cNvSpPr/>
          <p:nvPr/>
        </p:nvSpPr>
        <p:spPr>
          <a:xfrm>
            <a:off x="5440181" y="520873"/>
            <a:ext cx="384399" cy="333862"/>
          </a:xfrm>
          <a:prstGeom prst="flowChartSummingJunction">
            <a:avLst/>
          </a:prstGeom>
          <a:solidFill>
            <a:schemeClr val="accent4">
              <a:lumMod val="40000"/>
              <a:lumOff val="60000"/>
            </a:schemeClr>
          </a:solidFill>
          <a:ln>
            <a:solidFill>
              <a:schemeClr val="accent4">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a:extLst>
              <a:ext uri="{FF2B5EF4-FFF2-40B4-BE49-F238E27FC236}">
                <a16:creationId xmlns:a16="http://schemas.microsoft.com/office/drawing/2014/main" id="{E926BAA7-EC69-4106-9E4C-59BB887395FC}"/>
              </a:ext>
            </a:extLst>
          </p:cNvPr>
          <p:cNvSpPr txBox="1"/>
          <p:nvPr/>
        </p:nvSpPr>
        <p:spPr>
          <a:xfrm>
            <a:off x="3741106" y="325734"/>
            <a:ext cx="3430747" cy="523220"/>
          </a:xfrm>
          <a:prstGeom prst="rect">
            <a:avLst/>
          </a:prstGeom>
          <a:solidFill>
            <a:srgbClr val="FFC000"/>
          </a:solidFill>
        </p:spPr>
        <p:txBody>
          <a:bodyPr wrap="none" rtlCol="0">
            <a:spAutoFit/>
          </a:bodyPr>
          <a:lstStyle/>
          <a:p>
            <a:r>
              <a:rPr lang="en-GB" sz="2800" b="1" dirty="0">
                <a:latin typeface="Arial" panose="020B0604020202020204" pitchFamily="34" charset="0"/>
                <a:cs typeface="Arial" panose="020B0604020202020204" pitchFamily="34" charset="0"/>
              </a:rPr>
              <a:t>+ M1 receptor drug</a:t>
            </a:r>
          </a:p>
        </p:txBody>
      </p:sp>
    </p:spTree>
    <p:extLst>
      <p:ext uri="{BB962C8B-B14F-4D97-AF65-F5344CB8AC3E}">
        <p14:creationId xmlns:p14="http://schemas.microsoft.com/office/powerpoint/2010/main" val="2431479067"/>
      </p:ext>
    </p:extLst>
  </p:cSld>
  <p:clrMapOvr>
    <a:masterClrMapping/>
  </p:clrMapOvr>
  <mc:AlternateContent xmlns:mc="http://schemas.openxmlformats.org/markup-compatibility/2006" xmlns:p14="http://schemas.microsoft.com/office/powerpoint/2010/main">
    <mc:Choice Requires="p14">
      <p:transition spd="slow" p14:dur="2000" advTm="7508"/>
    </mc:Choice>
    <mc:Fallback xmlns="">
      <p:transition spd="slow" advTm="750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0" presetClass="path" presetSubtype="0" accel="50000" decel="50000" fill="hold" grpId="1" nodeType="withEffect">
                                  <p:stCondLst>
                                    <p:cond delay="0"/>
                                  </p:stCondLst>
                                  <p:childTnLst>
                                    <p:animMotion origin="layout" path="M 1.25E-6 -1.48148E-6 L 1.25E-6 0.00023 C 0.00768 0.00741 0.01497 0.01528 0.02305 0.02246 C 0.03698 0.0338 0.05989 0.04815 0.07539 0.05625 C 0.09974 0.06783 0.11302 0.06806 0.1401 0.07871 C 0.1513 0.08264 0.16172 0.08912 0.17252 0.09375 C 0.18086 0.09699 0.18906 0.1 0.19713 0.10301 C 0.21836 0.11065 0.22708 0.11181 0.24648 0.12176 C 0.29752 0.14769 0.2638 0.13125 0.29739 0.15185 C 0.31367 0.16181 0.30391 0.15278 0.322 0.1669 C 0.33333 0.1757 0.35182 0.1919 0.36211 0.20255 C 0.37552 0.21597 0.3832 0.22431 0.39141 0.24375 C 0.40156 0.26783 0.40351 0.2838 0.40833 0.30949 C 0.40924 0.32107 0.41133 0.34699 0.41289 0.35648 C 0.41445 0.36389 0.41771 0.3713 0.41914 0.37894 C 0.42122 0.38935 0.42096 0.40046 0.4237 0.41088 C 0.42773 0.4257 0.43255 0.44051 0.43906 0.45394 L 0.44844 0.47292 L 0.44375 0.46158 " pathEditMode="relative" rAng="0" ptsTypes="AAAAAAAAAAAAAAAAAAA">
                                      <p:cBhvr>
                                        <p:cTn id="26" dur="2000" fill="hold"/>
                                        <p:tgtEl>
                                          <p:spTgt spid="5"/>
                                        </p:tgtEl>
                                        <p:attrNameLst>
                                          <p:attrName>ppt_x</p:attrName>
                                          <p:attrName>ppt_y</p:attrName>
                                        </p:attrNameLst>
                                      </p:cBhvr>
                                      <p:rCtr x="22422" y="23634"/>
                                    </p:animMotion>
                                  </p:childTnLst>
                                </p:cTn>
                              </p:par>
                              <p:par>
                                <p:cTn id="27" presetID="0" presetClass="path" presetSubtype="0" accel="50000" decel="50000" fill="hold" grpId="1" nodeType="withEffect">
                                  <p:stCondLst>
                                    <p:cond delay="0"/>
                                  </p:stCondLst>
                                  <p:childTnLst>
                                    <p:animMotion origin="layout" path="M -2.08333E-6 -3.7037E-7 L -2.08333E-6 0.00023 C 0.00599 0.00764 0.01172 0.01597 0.01797 0.02315 C 0.02891 0.03519 0.04675 0.05 0.05899 0.0581 C 0.07787 0.07037 0.08828 0.0706 0.10951 0.08148 C 0.11823 0.08565 0.12643 0.09213 0.1349 0.09699 C 0.14128 0.10046 0.14779 0.10347 0.15417 0.10671 C 0.17071 0.11435 0.17748 0.11574 0.19271 0.12616 C 0.23255 0.15278 0.20625 0.13588 0.23242 0.15718 C 0.24518 0.16736 0.2375 0.1581 0.25169 0.17269 C 0.26055 0.18171 0.275 0.19861 0.28294 0.20972 C 0.29349 0.22338 0.29961 0.23218 0.30586 0.25232 C 0.31393 0.27708 0.31537 0.29352 0.31914 0.32037 C 0.31992 0.33218 0.32149 0.35903 0.32279 0.36875 C 0.32396 0.37662 0.32656 0.38403 0.32761 0.39213 C 0.32917 0.40278 0.32904 0.41458 0.33112 0.42523 C 0.33438 0.44051 0.33815 0.45579 0.34323 0.46991 L 0.35052 0.48935 L 0.34688 0.47755 " pathEditMode="relative" rAng="0" ptsTypes="AAAAAAAAAAAAAAAAAAA">
                                      <p:cBhvr>
                                        <p:cTn id="28" dur="2000" fill="hold"/>
                                        <p:tgtEl>
                                          <p:spTgt spid="42"/>
                                        </p:tgtEl>
                                        <p:attrNameLst>
                                          <p:attrName>ppt_x</p:attrName>
                                          <p:attrName>ppt_y</p:attrName>
                                        </p:attrNameLst>
                                      </p:cBhvr>
                                      <p:rCtr x="17526" y="24468"/>
                                    </p:animMotion>
                                  </p:childTnLst>
                                </p:cTn>
                              </p:par>
                              <p:par>
                                <p:cTn id="29" presetID="0" presetClass="path" presetSubtype="0" accel="50000" decel="50000" fill="hold" grpId="1" nodeType="withEffect">
                                  <p:stCondLst>
                                    <p:cond delay="0"/>
                                  </p:stCondLst>
                                  <p:childTnLst>
                                    <p:animMotion origin="layout" path="M -1.04167E-6 1.48148E-6 L -1.04167E-6 0.00023 C 0.00781 0.00787 0.01524 0.01643 0.02344 0.02384 C 0.03763 0.03611 0.06094 0.05139 0.07682 0.05972 C 0.10156 0.07222 0.11511 0.07245 0.14271 0.08379 C 0.15417 0.08796 0.16471 0.09467 0.17565 0.09977 C 0.18412 0.10324 0.19258 0.10648 0.20078 0.10972 C 0.2224 0.11782 0.23125 0.11898 0.25104 0.12986 C 0.303 0.15717 0.26862 0.13981 0.30274 0.1618 C 0.3194 0.17222 0.30951 0.16273 0.32787 0.17778 C 0.33945 0.18704 0.35833 0.2044 0.36875 0.21574 C 0.38242 0.22986 0.39024 0.23889 0.39857 0.25972 C 0.40886 0.28518 0.41081 0.30208 0.41576 0.32963 C 0.4168 0.34167 0.41888 0.36944 0.42044 0.3794 C 0.42201 0.3875 0.42539 0.39514 0.42682 0.40347 C 0.42891 0.41435 0.42878 0.42639 0.43151 0.4375 C 0.43555 0.45324 0.4405 0.46898 0.44714 0.48333 L 0.45664 0.50347 L 0.45182 0.49143 " pathEditMode="relative" rAng="0" ptsTypes="AAAAAAAAAAAAAAAAAAA">
                                      <p:cBhvr>
                                        <p:cTn id="30" dur="2000" fill="hold"/>
                                        <p:tgtEl>
                                          <p:spTgt spid="43"/>
                                        </p:tgtEl>
                                        <p:attrNameLst>
                                          <p:attrName>ppt_x</p:attrName>
                                          <p:attrName>ppt_y</p:attrName>
                                        </p:attrNameLst>
                                      </p:cBhvr>
                                      <p:rCtr x="22826" y="25162"/>
                                    </p:animMotion>
                                  </p:childTnLst>
                                </p:cTn>
                              </p:par>
                              <p:par>
                                <p:cTn id="31" presetID="0" presetClass="path" presetSubtype="0" accel="50000" decel="50000" fill="hold" grpId="1" nodeType="withEffect">
                                  <p:stCondLst>
                                    <p:cond delay="0"/>
                                  </p:stCondLst>
                                  <p:childTnLst>
                                    <p:animMotion origin="layout" path="M 0 0 L 0 0 C -0.0052 0.00741 -0.01015 0.01528 -0.01562 0.02222 C -0.025 0.03356 -0.04049 0.04769 -0.05104 0.05556 C -0.06744 0.06713 -0.07643 0.06736 -0.09479 0.07778 C -0.10234 0.08171 -0.10937 0.08796 -0.11666 0.09259 C -0.12226 0.09583 -0.12786 0.09884 -0.13333 0.10185 C -0.14765 0.10926 -0.15351 0.11042 -0.16666 0.12037 C -0.20117 0.14583 -0.17838 0.12963 -0.20104 0.15 C -0.21211 0.15972 -0.20547 0.15093 -0.2177 0.16481 C -0.22539 0.17338 -0.23789 0.18958 -0.24479 0.2 C -0.2539 0.21319 -0.25911 0.22153 -0.26458 0.24074 C -0.27148 0.26435 -0.27278 0.28009 -0.27604 0.30556 C -0.27669 0.3169 -0.27812 0.34259 -0.27916 0.35185 C -0.2802 0.35926 -0.28242 0.36644 -0.28333 0.37407 C -0.28476 0.38426 -0.28463 0.39537 -0.28645 0.40556 C -0.28919 0.42014 -0.29244 0.43472 -0.29687 0.44815 L -0.30312 0.46667 L -0.3 0.45556 " pathEditMode="relative" ptsTypes="AAAAAAAAAAAAAAAAAAA">
                                      <p:cBhvr>
                                        <p:cTn id="32" dur="2000" fill="hold"/>
                                        <p:tgtEl>
                                          <p:spTgt spid="44"/>
                                        </p:tgtEl>
                                        <p:attrNameLst>
                                          <p:attrName>ppt_x</p:attrName>
                                          <p:attrName>ppt_y</p:attrName>
                                        </p:attrNameLst>
                                      </p:cBhvr>
                                    </p:animMotion>
                                  </p:childTnLst>
                                </p:cTn>
                              </p:par>
                              <p:par>
                                <p:cTn id="33" presetID="0" presetClass="path" presetSubtype="0" accel="50000" decel="50000" fill="hold" grpId="1" nodeType="withEffect">
                                  <p:stCondLst>
                                    <p:cond delay="0"/>
                                  </p:stCondLst>
                                  <p:childTnLst>
                                    <p:animMotion origin="layout" path="M 0 0 L 0 0 C -0.0052 0.00741 -0.01015 0.01528 -0.01562 0.02222 C -0.025 0.03356 -0.04049 0.04769 -0.05104 0.05556 C -0.06744 0.06713 -0.07643 0.06736 -0.09479 0.07778 C -0.10234 0.08171 -0.10937 0.08796 -0.11666 0.09259 C -0.12226 0.09583 -0.12786 0.09884 -0.13333 0.10185 C -0.14765 0.10926 -0.15351 0.11042 -0.16666 0.12037 C -0.20117 0.14583 -0.17838 0.12963 -0.20104 0.15 C -0.21211 0.15972 -0.20547 0.15093 -0.2177 0.16481 C -0.22539 0.17338 -0.23789 0.18958 -0.24479 0.2 C -0.2539 0.21319 -0.25911 0.22153 -0.26458 0.24074 C -0.27148 0.26435 -0.27278 0.28009 -0.27604 0.30556 C -0.27669 0.3169 -0.27812 0.34259 -0.27916 0.35185 C -0.2802 0.35926 -0.28242 0.36644 -0.28333 0.37407 C -0.28476 0.38426 -0.28463 0.39537 -0.28645 0.40556 C -0.28919 0.42014 -0.29244 0.43472 -0.29687 0.44815 L -0.30312 0.46667 L -0.3 0.45556 " pathEditMode="relative" ptsTypes="AAAAAAAAAAAAAAAAAAA">
                                      <p:cBhvr>
                                        <p:cTn id="34" dur="2000" fill="hold"/>
                                        <p:tgtEl>
                                          <p:spTgt spid="46"/>
                                        </p:tgtEl>
                                        <p:attrNameLst>
                                          <p:attrName>ppt_x</p:attrName>
                                          <p:attrName>ppt_y</p:attrName>
                                        </p:attrNameLst>
                                      </p:cBhvr>
                                    </p:animMotion>
                                  </p:childTnLst>
                                </p:cTn>
                              </p:par>
                              <p:par>
                                <p:cTn id="35" presetID="0" presetClass="path" presetSubtype="0" accel="50000" decel="50000" fill="hold" grpId="1" nodeType="withEffect">
                                  <p:stCondLst>
                                    <p:cond delay="0"/>
                                  </p:stCondLst>
                                  <p:childTnLst>
                                    <p:animMotion origin="layout" path="M -3.54167E-6 -3.7037E-6 L -3.54167E-6 0.00024 C -0.00013 0.00764 -0.00013 0.01574 -0.00026 0.02292 C -0.00039 0.03473 -0.00052 0.04954 -0.00065 0.05764 C -0.00091 0.06968 -0.00104 0.06991 -0.0013 0.08079 C -0.0013 0.08496 -0.00143 0.09144 -0.00156 0.0963 C -0.00156 0.09977 -0.00169 0.10278 -0.00169 0.10602 C -0.00195 0.11366 -0.00195 0.11482 -0.00208 0.12524 C -0.0026 0.15162 -0.00234 0.13496 -0.0026 0.15602 C -0.00273 0.16621 -0.0026 0.15695 -0.00273 0.17153 C -0.00286 0.18033 -0.00299 0.19723 -0.00312 0.20811 C -0.00325 0.22176 -0.00325 0.23056 -0.00338 0.25047 C -0.00338 0.27524 -0.00351 0.29144 -0.00351 0.31806 C -0.00351 0.32986 -0.00351 0.35649 -0.00351 0.36621 C -0.00351 0.37385 -0.00364 0.38149 -0.00364 0.38936 C -0.00364 0.4 -0.00364 0.41158 -0.00364 0.42223 C -0.00364 0.43727 -0.00364 0.45255 -0.00377 0.46644 L -0.00377 0.48588 L -0.00377 0.47431 " pathEditMode="relative" rAng="0" ptsTypes="AAAAAAAAAAAAAAAAAAA">
                                      <p:cBhvr>
                                        <p:cTn id="36" dur="2000" fill="hold"/>
                                        <p:tgtEl>
                                          <p:spTgt spid="47"/>
                                        </p:tgtEl>
                                        <p:attrNameLst>
                                          <p:attrName>ppt_x</p:attrName>
                                          <p:attrName>ppt_y</p:attrName>
                                        </p:attrNameLst>
                                      </p:cBhvr>
                                      <p:rCtr x="-195" y="24282"/>
                                    </p:animMotion>
                                  </p:childTnLst>
                                </p:cTn>
                              </p:par>
                              <p:par>
                                <p:cTn id="37" presetID="0" presetClass="path" presetSubtype="0" accel="50000" decel="50000" fill="hold" grpId="1" nodeType="withEffect">
                                  <p:stCondLst>
                                    <p:cond delay="0"/>
                                  </p:stCondLst>
                                  <p:childTnLst>
                                    <p:animMotion origin="layout" path="M 1.04167E-6 -1.48148E-6 L 1.04167E-6 0.00023 C -0.00156 0.00764 -0.00313 0.01597 -0.00469 0.02338 C -0.00755 0.03519 -0.01224 0.05 -0.01537 0.05833 C -0.02031 0.0706 -0.02292 0.07083 -0.02839 0.08171 C -0.03073 0.08588 -0.03281 0.09236 -0.03503 0.09722 C -0.03672 0.1007 -0.03841 0.10394 -0.03997 0.10695 C -0.04427 0.11482 -0.04596 0.11597 -0.05 0.12662 C -0.06029 0.15324 -0.05352 0.13634 -0.06029 0.15764 C -0.06354 0.16783 -0.06159 0.15857 -0.06524 0.17338 C -0.06758 0.18241 -0.07136 0.19931 -0.07331 0.21042 C -0.07604 0.22408 -0.07761 0.23287 -0.0793 0.25324 C -0.08138 0.27801 -0.08177 0.29468 -0.08268 0.3213 C -0.08294 0.33333 -0.08333 0.36042 -0.08359 0.37014 C -0.08399 0.37778 -0.08464 0.38542 -0.0849 0.39352 C -0.08529 0.40417 -0.08529 0.41574 -0.08581 0.42662 C -0.08659 0.4419 -0.08763 0.45718 -0.08893 0.4713 L -0.09076 0.49097 L -0.08984 0.47917 " pathEditMode="relative" rAng="0" ptsTypes="AAAAAAAAAAAAAAAAAAA">
                                      <p:cBhvr>
                                        <p:cTn id="38" dur="2000" fill="hold"/>
                                        <p:tgtEl>
                                          <p:spTgt spid="48"/>
                                        </p:tgtEl>
                                        <p:attrNameLst>
                                          <p:attrName>ppt_x</p:attrName>
                                          <p:attrName>ppt_y</p:attrName>
                                        </p:attrNameLst>
                                      </p:cBhvr>
                                      <p:rCtr x="-4544" y="24537"/>
                                    </p:animMotion>
                                  </p:childTnLst>
                                </p:cTn>
                              </p:par>
                              <p:par>
                                <p:cTn id="39" presetID="0" presetClass="path" presetSubtype="0" accel="50000" decel="50000" fill="hold" grpId="1" nodeType="withEffect">
                                  <p:stCondLst>
                                    <p:cond delay="0"/>
                                  </p:stCondLst>
                                  <p:childTnLst>
                                    <p:animMotion origin="layout" path="M 6.25E-7 -2.59259E-6 L 6.25E-7 0.00023 C -0.00287 0.00764 -0.00547 0.01574 -0.00833 0.02292 C -0.01328 0.03472 -0.02148 0.04954 -0.02708 0.05764 C -0.03568 0.06968 -0.0405 0.06991 -0.05013 0.08079 C -0.05417 0.08496 -0.05794 0.09144 -0.06172 0.0963 C -0.06471 0.09977 -0.06771 0.10278 -0.07057 0.10602 C -0.07813 0.11366 -0.08125 0.11482 -0.08815 0.12523 C -0.10638 0.15162 -0.0944 0.13496 -0.10638 0.15602 C -0.11224 0.16621 -0.10872 0.15695 -0.11523 0.17153 C -0.11927 0.18033 -0.12591 0.19722 -0.12956 0.2081 C -0.13438 0.22176 -0.13711 0.23056 -0.13997 0.25047 C -0.14362 0.27523 -0.14427 0.29144 -0.14609 0.31806 C -0.14635 0.32986 -0.14714 0.35648 -0.14766 0.36621 C -0.14818 0.37385 -0.14935 0.38148 -0.14987 0.38935 C -0.15065 0.4 -0.15052 0.41158 -0.15156 0.42222 C -0.153 0.43727 -0.15469 0.45255 -0.15703 0.46644 L -0.16029 0.48588 L -0.15872 0.47431 " pathEditMode="relative" rAng="0" ptsTypes="AAAAAAAAAAAAAAAAAAA">
                                      <p:cBhvr>
                                        <p:cTn id="40" dur="2000" fill="hold"/>
                                        <p:tgtEl>
                                          <p:spTgt spid="49"/>
                                        </p:tgtEl>
                                        <p:attrNameLst>
                                          <p:attrName>ppt_x</p:attrName>
                                          <p:attrName>ppt_y</p:attrName>
                                        </p:attrNameLst>
                                      </p:cBhvr>
                                      <p:rCtr x="-8021" y="24282"/>
                                    </p:animMotion>
                                  </p:childTnLst>
                                </p:cTn>
                              </p:par>
                              <p:par>
                                <p:cTn id="41" presetID="0" presetClass="path" presetSubtype="0" accel="50000" decel="50000" fill="hold" grpId="1" nodeType="withEffect">
                                  <p:stCondLst>
                                    <p:cond delay="0"/>
                                  </p:stCondLst>
                                  <p:childTnLst>
                                    <p:animMotion origin="layout" path="M -8.33333E-7 3.33333E-6 L -8.33333E-7 0.00023 C -0.00026 0.0074 -0.00039 0.01551 -0.00052 0.02268 C -0.00078 0.03449 -0.00117 0.04907 -0.00143 0.05717 C -0.00195 0.06898 -0.00221 0.06921 -0.00273 0.07986 C -0.00286 0.08402 -0.00312 0.09051 -0.00325 0.09514 C -0.00338 0.09861 -0.00351 0.10162 -0.00378 0.10463 C -0.00417 0.11227 -0.0043 0.11342 -0.00469 0.12384 C -0.0056 0.15 -0.00495 0.13333 -0.0056 0.15416 C -0.00586 0.16435 -0.00573 0.15532 -0.00599 0.16944 C -0.00625 0.17824 -0.00664 0.1949 -0.00677 0.20578 C -0.00703 0.21921 -0.00716 0.22801 -0.00729 0.24768 C -0.00755 0.27199 -0.00755 0.28819 -0.00768 0.31435 C -0.00768 0.32615 -0.00768 0.35254 -0.00768 0.36203 C -0.00781 0.36967 -0.00781 0.37708 -0.00781 0.38495 C -0.00794 0.39537 -0.00794 0.40671 -0.00794 0.41736 C -0.00807 0.4324 -0.00807 0.44722 -0.0082 0.46111 L -0.00833 0.48032 L -0.00833 0.46875 " pathEditMode="relative" rAng="0" ptsTypes="AAAAAAAAAAAAAAAAAAA">
                                      <p:cBhvr>
                                        <p:cTn id="42" dur="2000" fill="hold"/>
                                        <p:tgtEl>
                                          <p:spTgt spid="50"/>
                                        </p:tgtEl>
                                        <p:attrNameLst>
                                          <p:attrName>ppt_x</p:attrName>
                                          <p:attrName>ppt_y</p:attrName>
                                        </p:attrNameLst>
                                      </p:cBhvr>
                                      <p:rCtr x="-417" y="24005"/>
                                    </p:animMotion>
                                  </p:childTnLst>
                                </p:cTn>
                              </p:par>
                              <p:par>
                                <p:cTn id="43" presetID="0" presetClass="path" presetSubtype="0" accel="50000" decel="50000" fill="hold" grpId="1" nodeType="withEffect">
                                  <p:stCondLst>
                                    <p:cond delay="0"/>
                                  </p:stCondLst>
                                  <p:childTnLst>
                                    <p:animMotion origin="layout" path="M 8.33333E-7 -1.48148E-6 L 8.33333E-7 0.00023 C -0.00573 0.00741 -0.01107 0.01528 -0.01706 0.02222 C -0.02721 0.03357 -0.04401 0.04769 -0.05547 0.05556 C -0.07318 0.06736 -0.08294 0.06759 -0.10287 0.07801 C -0.11107 0.08195 -0.11862 0.0882 -0.12656 0.09283 C -0.13268 0.09607 -0.13867 0.09908 -0.14466 0.10208 C -0.16016 0.10949 -0.16654 0.11065 -0.18073 0.1206 C -0.21823 0.1463 -0.19349 0.12986 -0.21797 0.15046 C -0.23008 0.16019 -0.22279 0.15139 -0.23607 0.16528 C -0.2444 0.17384 -0.25794 0.19005 -0.2655 0.2007 C -0.27539 0.21389 -0.28099 0.22222 -0.28698 0.24144 C -0.2944 0.26505 -0.29583 0.28102 -0.29935 0.30648 C -0.3 0.31783 -0.30156 0.34375 -0.30274 0.35301 C -0.30391 0.36042 -0.30625 0.36759 -0.30729 0.37523 C -0.30885 0.38542 -0.30872 0.39653 -0.31068 0.40695 C -0.31354 0.42153 -0.31719 0.43611 -0.32188 0.44954 L -0.32865 0.46829 L -0.32526 0.45695 " pathEditMode="relative" rAng="0" ptsTypes="AAAAAAAAAAAAAAAAAAA">
                                      <p:cBhvr>
                                        <p:cTn id="44" dur="2000" fill="hold"/>
                                        <p:tgtEl>
                                          <p:spTgt spid="51"/>
                                        </p:tgtEl>
                                        <p:attrNameLst>
                                          <p:attrName>ppt_x</p:attrName>
                                          <p:attrName>ppt_y</p:attrName>
                                        </p:attrNameLst>
                                      </p:cBhvr>
                                      <p:rCtr x="-16432" y="23403"/>
                                    </p:animMotion>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up)">
                                      <p:cBhvr>
                                        <p:cTn id="49" dur="500"/>
                                        <p:tgtEl>
                                          <p:spTgt spid="9"/>
                                        </p:tgtEl>
                                      </p:cBhvr>
                                    </p:animEffect>
                                  </p:childTnLst>
                                </p:cTn>
                              </p:par>
                              <p:par>
                                <p:cTn id="50" presetID="22" presetClass="entr" presetSubtype="1" fill="hold" nodeType="with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wipe(up)">
                                      <p:cBhvr>
                                        <p:cTn id="52" dur="500"/>
                                        <p:tgtEl>
                                          <p:spTgt spid="37"/>
                                        </p:tgtEl>
                                      </p:cBhvr>
                                    </p:animEffect>
                                  </p:childTnLst>
                                </p:cTn>
                              </p:par>
                              <p:par>
                                <p:cTn id="53" presetID="22" presetClass="entr" presetSubtype="1" fill="hold" nodeType="with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wipe(up)">
                                      <p:cBhvr>
                                        <p:cTn id="55" dur="500"/>
                                        <p:tgtEl>
                                          <p:spTgt spid="39"/>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52"/>
                                        </p:tgtEl>
                                        <p:attrNameLst>
                                          <p:attrName>style.visibility</p:attrName>
                                        </p:attrNameLst>
                                      </p:cBhvr>
                                      <p:to>
                                        <p:strVal val="visible"/>
                                      </p:to>
                                    </p:set>
                                    <p:animEffect transition="in" filter="wipe(left)">
                                      <p:cBhvr>
                                        <p:cTn id="60" dur="500"/>
                                        <p:tgtEl>
                                          <p:spTgt spid="52"/>
                                        </p:tgtEl>
                                      </p:cBhvr>
                                    </p:animEffect>
                                  </p:childTnLst>
                                </p:cTn>
                              </p:par>
                              <p:par>
                                <p:cTn id="61" presetID="22" presetClass="exit" presetSubtype="8" fill="hold" nodeType="withEffect">
                                  <p:stCondLst>
                                    <p:cond delay="0"/>
                                  </p:stCondLst>
                                  <p:childTnLst>
                                    <p:animEffect transition="out" filter="wipe(left)">
                                      <p:cBhvr>
                                        <p:cTn id="62" dur="500"/>
                                        <p:tgtEl>
                                          <p:spTgt spid="40"/>
                                        </p:tgtEl>
                                      </p:cBhvr>
                                    </p:animEffect>
                                    <p:set>
                                      <p:cBhvr>
                                        <p:cTn id="63"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42" grpId="0" animBg="1"/>
      <p:bldP spid="42" grpId="1" animBg="1"/>
      <p:bldP spid="43" grpId="0" animBg="1"/>
      <p:bldP spid="43" grpId="1" animBg="1"/>
      <p:bldP spid="44" grpId="0" animBg="1"/>
      <p:bldP spid="44" grpId="1"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P spid="51" grpId="0" animBg="1"/>
      <p:bldP spid="51"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AFEBC7-A4F9-4FD5-A627-E8B2B919DCCC}"/>
              </a:ext>
            </a:extLst>
          </p:cNvPr>
          <p:cNvSpPr>
            <a:spLocks noGrp="1"/>
          </p:cNvSpPr>
          <p:nvPr>
            <p:ph idx="1"/>
          </p:nvPr>
        </p:nvSpPr>
        <p:spPr>
          <a:xfrm>
            <a:off x="838200" y="1791730"/>
            <a:ext cx="10515600" cy="4385233"/>
          </a:xfrm>
        </p:spPr>
        <p:txBody>
          <a:bodyPr>
            <a:normAutofit/>
          </a:bodyPr>
          <a:lstStyle/>
          <a:p>
            <a:pPr marL="514350" indent="-514350">
              <a:lnSpc>
                <a:spcPct val="150000"/>
              </a:lnSpc>
              <a:buFont typeface="+mj-lt"/>
              <a:buAutoNum type="arabicPeriod"/>
            </a:pPr>
            <a:r>
              <a:rPr lang="en-GB" sz="3200" dirty="0">
                <a:latin typeface="Arial" panose="020B0604020202020204" pitchFamily="34" charset="0"/>
                <a:cs typeface="Arial" panose="020B0604020202020204" pitchFamily="34" charset="0"/>
              </a:rPr>
              <a:t>Rationale</a:t>
            </a:r>
          </a:p>
          <a:p>
            <a:pPr marL="514350" indent="-514350">
              <a:lnSpc>
                <a:spcPct val="150000"/>
              </a:lnSpc>
              <a:buFont typeface="+mj-lt"/>
              <a:buAutoNum type="arabicPeriod"/>
            </a:pPr>
            <a:r>
              <a:rPr lang="en-GB" sz="3200" dirty="0">
                <a:solidFill>
                  <a:schemeClr val="bg1">
                    <a:lumMod val="50000"/>
                  </a:schemeClr>
                </a:solidFill>
                <a:latin typeface="Arial" panose="020B0604020202020204" pitchFamily="34" charset="0"/>
                <a:cs typeface="Arial" panose="020B0604020202020204" pitchFamily="34" charset="0"/>
              </a:rPr>
              <a:t>Target validation and preclinical studies</a:t>
            </a:r>
          </a:p>
          <a:p>
            <a:pPr marL="514350" indent="-514350">
              <a:lnSpc>
                <a:spcPct val="150000"/>
              </a:lnSpc>
              <a:buFont typeface="+mj-lt"/>
              <a:buAutoNum type="arabicPeriod"/>
            </a:pPr>
            <a:r>
              <a:rPr lang="en-GB" sz="3200" dirty="0">
                <a:solidFill>
                  <a:schemeClr val="bg1">
                    <a:lumMod val="50000"/>
                  </a:schemeClr>
                </a:solidFill>
                <a:latin typeface="Arial" panose="020B0604020202020204" pitchFamily="34" charset="0"/>
                <a:cs typeface="Arial" panose="020B0604020202020204" pitchFamily="34" charset="0"/>
              </a:rPr>
              <a:t>Pharmacology</a:t>
            </a:r>
          </a:p>
          <a:p>
            <a:pPr marL="514350" indent="-514350">
              <a:lnSpc>
                <a:spcPct val="150000"/>
              </a:lnSpc>
              <a:buFont typeface="+mj-lt"/>
              <a:buAutoNum type="arabicPeriod"/>
            </a:pPr>
            <a:endParaRPr lang="en-GB" sz="3200" dirty="0">
              <a:latin typeface="Arial" panose="020B0604020202020204" pitchFamily="34" charset="0"/>
              <a:cs typeface="Arial" panose="020B0604020202020204" pitchFamily="34" charset="0"/>
            </a:endParaRPr>
          </a:p>
          <a:p>
            <a:pPr marL="514350" indent="-514350">
              <a:lnSpc>
                <a:spcPct val="150000"/>
              </a:lnSpc>
              <a:buFont typeface="+mj-lt"/>
              <a:buAutoNum type="arabicPeriod"/>
            </a:pPr>
            <a:endParaRPr lang="en-GB" sz="32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692652B3-C5BC-4D08-B1AC-144A53C2D088}"/>
              </a:ext>
            </a:extLst>
          </p:cNvPr>
          <p:cNvSpPr/>
          <p:nvPr/>
        </p:nvSpPr>
        <p:spPr bwMode="auto">
          <a:xfrm>
            <a:off x="0" y="-1"/>
            <a:ext cx="12192000" cy="1032000"/>
          </a:xfrm>
          <a:prstGeom prst="rect">
            <a:avLst/>
          </a:prstGeom>
          <a:gradFill>
            <a:gsLst>
              <a:gs pos="39000">
                <a:srgbClr val="00355F">
                  <a:lumMod val="21000"/>
                  <a:lumOff val="79000"/>
                </a:srgbClr>
              </a:gs>
              <a:gs pos="20000">
                <a:srgbClr val="FFFFFF"/>
              </a:gs>
              <a:gs pos="52000">
                <a:srgbClr val="00355F">
                  <a:lumMod val="78000"/>
                  <a:lumOff val="22000"/>
                </a:srgbClr>
              </a:gs>
              <a:gs pos="69000">
                <a:srgbClr val="00355F"/>
              </a:gs>
            </a:gsLst>
            <a:lin ang="10800000" scaled="1"/>
          </a:gra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GB" sz="3200">
              <a:solidFill>
                <a:prstClr val="black"/>
              </a:solidFill>
              <a:latin typeface="Arial" charset="0"/>
              <a:ea typeface="ＭＳ Ｐゴシック" charset="-128"/>
              <a:cs typeface="ＭＳ Ｐゴシック" charset="-128"/>
            </a:endParaRPr>
          </a:p>
        </p:txBody>
      </p:sp>
      <p:sp>
        <p:nvSpPr>
          <p:cNvPr id="5" name="Title 1">
            <a:extLst>
              <a:ext uri="{FF2B5EF4-FFF2-40B4-BE49-F238E27FC236}">
                <a16:creationId xmlns:a16="http://schemas.microsoft.com/office/drawing/2014/main" id="{9E9F8CBE-2865-44EF-8071-0C2D98A9073A}"/>
              </a:ext>
            </a:extLst>
          </p:cNvPr>
          <p:cNvSpPr txBox="1">
            <a:spLocks/>
          </p:cNvSpPr>
          <p:nvPr/>
        </p:nvSpPr>
        <p:spPr>
          <a:xfrm>
            <a:off x="2566872" y="260648"/>
            <a:ext cx="9409045" cy="934843"/>
          </a:xfrm>
          <a:prstGeom prst="rect">
            <a:avLst/>
          </a:prstGeom>
        </p:spPr>
        <p:txBody>
          <a:bodyPr>
            <a:normAutofit/>
          </a:bodyPr>
          <a:lstStyle>
            <a:lvl1pPr algn="l" rtl="0" eaLnBrk="1" fontAlgn="base" hangingPunct="1">
              <a:lnSpc>
                <a:spcPct val="90000"/>
              </a:lnSpc>
              <a:spcBef>
                <a:spcPct val="0"/>
              </a:spcBef>
              <a:spcAft>
                <a:spcPct val="0"/>
              </a:spcAft>
              <a:defRPr sz="2800" b="1" spc="-10">
                <a:solidFill>
                  <a:srgbClr val="003560"/>
                </a:solidFill>
                <a:latin typeface="Arial" charset="0"/>
                <a:ea typeface="Arial" charset="0"/>
                <a:cs typeface="Arial" charset="0"/>
              </a:defRPr>
            </a:lvl1pPr>
            <a:lvl2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2pPr>
            <a:lvl3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3pPr>
            <a:lvl4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4pPr>
            <a:lvl5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5pPr>
            <a:lvl6pPr marL="4572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6pPr>
            <a:lvl7pPr marL="9144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7pPr>
            <a:lvl8pPr marL="13716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8pPr>
            <a:lvl9pPr marL="18288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9pPr>
          </a:lstStyle>
          <a:p>
            <a:pPr defTabSz="1219170"/>
            <a:r>
              <a:rPr lang="en-GB" sz="3200" kern="0" spc="-13"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Outline</a:t>
            </a:r>
          </a:p>
        </p:txBody>
      </p:sp>
      <p:pic>
        <p:nvPicPr>
          <p:cNvPr id="6" name="Picture 5">
            <a:extLst>
              <a:ext uri="{FF2B5EF4-FFF2-40B4-BE49-F238E27FC236}">
                <a16:creationId xmlns:a16="http://schemas.microsoft.com/office/drawing/2014/main" id="{9DA1D185-72B7-40F6-8359-425189C84EC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026" y="28447"/>
            <a:ext cx="2340405" cy="960107"/>
          </a:xfrm>
          <a:prstGeom prst="rect">
            <a:avLst/>
          </a:prstGeom>
        </p:spPr>
      </p:pic>
    </p:spTree>
    <p:extLst>
      <p:ext uri="{BB962C8B-B14F-4D97-AF65-F5344CB8AC3E}">
        <p14:creationId xmlns:p14="http://schemas.microsoft.com/office/powerpoint/2010/main" val="4265835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nodeType="clickEffect">
                                  <p:stCondLst>
                                    <p:cond delay="0"/>
                                  </p:stCondLst>
                                  <p:childTnLst>
                                    <p:animClr clrSpc="hsl" dir="cw">
                                      <p:cBhvr override="childStyle">
                                        <p:cTn id="6" dur="500" fill="hold"/>
                                        <p:tgtEl>
                                          <p:spTgt spid="3">
                                            <p:txEl>
                                              <p:pRg st="1" end="1"/>
                                            </p:txEl>
                                          </p:spTgt>
                                        </p:tgtEl>
                                        <p:attrNameLst>
                                          <p:attrName>style.color</p:attrName>
                                        </p:attrNameLst>
                                      </p:cBhvr>
                                      <p:by>
                                        <p:hsl h="0" s="-12549" l="-25098"/>
                                      </p:by>
                                    </p:animClr>
                                    <p:animClr clrSpc="hsl" dir="cw">
                                      <p:cBhvr>
                                        <p:cTn id="7" dur="500" fill="hold"/>
                                        <p:tgtEl>
                                          <p:spTgt spid="3">
                                            <p:txEl>
                                              <p:pRg st="1" end="1"/>
                                            </p:txEl>
                                          </p:spTgt>
                                        </p:tgtEl>
                                        <p:attrNameLst>
                                          <p:attrName>fillcolor</p:attrName>
                                        </p:attrNameLst>
                                      </p:cBhvr>
                                      <p:by>
                                        <p:hsl h="0" s="-12549" l="-25098"/>
                                      </p:by>
                                    </p:animClr>
                                    <p:animClr clrSpc="hsl" dir="cw">
                                      <p:cBhvr>
                                        <p:cTn id="8" dur="500" fill="hold"/>
                                        <p:tgtEl>
                                          <p:spTgt spid="3">
                                            <p:txEl>
                                              <p:pRg st="1" end="1"/>
                                            </p:txEl>
                                          </p:spTgt>
                                        </p:tgtEl>
                                        <p:attrNameLst>
                                          <p:attrName>stroke.color</p:attrName>
                                        </p:attrNameLst>
                                      </p:cBhvr>
                                      <p:by>
                                        <p:hsl h="0" s="-12549" l="-25098"/>
                                      </p:by>
                                    </p:animClr>
                                    <p:set>
                                      <p:cBhvr>
                                        <p:cTn id="9" dur="500" fill="hold"/>
                                        <p:tgtEl>
                                          <p:spTgt spid="3">
                                            <p:txEl>
                                              <p:pRg st="1" end="1"/>
                                            </p:txEl>
                                          </p:spTgt>
                                        </p:tgtEl>
                                        <p:attrNameLst>
                                          <p:attrName>fill.type</p:attrName>
                                        </p:attrNameLst>
                                      </p:cBhvr>
                                      <p:to>
                                        <p:strVal val="solid"/>
                                      </p:to>
                                    </p:set>
                                  </p:childTnLst>
                                </p:cTn>
                              </p:par>
                              <p:par>
                                <p:cTn id="10" presetID="27" presetClass="emph" presetSubtype="0" fill="remove" grpId="0" nodeType="withEffect">
                                  <p:stCondLst>
                                    <p:cond delay="0"/>
                                  </p:stCondLst>
                                  <p:childTnLst>
                                    <p:animClr clrSpc="rgb" dir="cw">
                                      <p:cBhvr override="childStyle">
                                        <p:cTn id="11" dur="250" autoRev="1" fill="remove"/>
                                        <p:tgtEl>
                                          <p:spTgt spid="3">
                                            <p:txEl>
                                              <p:pRg st="1" end="1"/>
                                            </p:txEl>
                                          </p:spTgt>
                                        </p:tgtEl>
                                        <p:attrNameLst>
                                          <p:attrName>style.color</p:attrName>
                                        </p:attrNameLst>
                                      </p:cBhvr>
                                      <p:to>
                                        <a:schemeClr val="bg1"/>
                                      </p:to>
                                    </p:animClr>
                                    <p:animClr clrSpc="rgb" dir="cw">
                                      <p:cBhvr>
                                        <p:cTn id="12" dur="250" autoRev="1" fill="remove"/>
                                        <p:tgtEl>
                                          <p:spTgt spid="3">
                                            <p:txEl>
                                              <p:pRg st="1" end="1"/>
                                            </p:txEl>
                                          </p:spTgt>
                                        </p:tgtEl>
                                        <p:attrNameLst>
                                          <p:attrName>fillcolor</p:attrName>
                                        </p:attrNameLst>
                                      </p:cBhvr>
                                      <p:to>
                                        <a:schemeClr val="bg1"/>
                                      </p:to>
                                    </p:animClr>
                                    <p:set>
                                      <p:cBhvr>
                                        <p:cTn id="13" dur="250" autoRev="1" fill="remove"/>
                                        <p:tgtEl>
                                          <p:spTgt spid="3">
                                            <p:txEl>
                                              <p:pRg st="1" end="1"/>
                                            </p:txEl>
                                          </p:spTgt>
                                        </p:tgtEl>
                                        <p:attrNameLst>
                                          <p:attrName>fill.type</p:attrName>
                                        </p:attrNameLst>
                                      </p:cBhvr>
                                      <p:to>
                                        <p:strVal val="solid"/>
                                      </p:to>
                                    </p:set>
                                    <p:set>
                                      <p:cBhvr>
                                        <p:cTn id="14" dur="250" autoRev="1" fill="remove"/>
                                        <p:tgtEl>
                                          <p:spTgt spid="3">
                                            <p:txEl>
                                              <p:pRg st="1" end="1"/>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26.2|0.8|23.8|15.7|1.3"/>
</p:tagLst>
</file>

<file path=ppt/tags/tag2.xml><?xml version="1.0" encoding="utf-8"?>
<p:tagLst xmlns:a="http://schemas.openxmlformats.org/drawingml/2006/main" xmlns:r="http://schemas.openxmlformats.org/officeDocument/2006/relationships" xmlns:p="http://schemas.openxmlformats.org/presentationml/2006/main">
  <p:tag name="TIMING" val="|14.8|22.8|45.9|20.9|4"/>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UoG_PowerPoint_16.9">
  <a:themeElements>
    <a:clrScheme name="University colours">
      <a:dk1>
        <a:srgbClr val="002542"/>
      </a:dk1>
      <a:lt1>
        <a:srgbClr val="FFFFFE"/>
      </a:lt1>
      <a:dk2>
        <a:srgbClr val="354047"/>
      </a:dk2>
      <a:lt2>
        <a:srgbClr val="C54520"/>
      </a:lt2>
      <a:accent1>
        <a:srgbClr val="63548B"/>
      </a:accent1>
      <a:accent2>
        <a:srgbClr val="8D0C64"/>
      </a:accent2>
      <a:accent3>
        <a:srgbClr val="CF1C20"/>
      </a:accent3>
      <a:accent4>
        <a:srgbClr val="4B3B7D"/>
      </a:accent4>
      <a:accent5>
        <a:srgbClr val="003824"/>
      </a:accent5>
      <a:accent6>
        <a:srgbClr val="500B29"/>
      </a:accent6>
      <a:hlink>
        <a:srgbClr val="584B3D"/>
      </a:hlink>
      <a:folHlink>
        <a:srgbClr val="0068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UoG_PowerPoint_16.9">
  <a:themeElements>
    <a:clrScheme name="University colours">
      <a:dk1>
        <a:srgbClr val="002542"/>
      </a:dk1>
      <a:lt1>
        <a:srgbClr val="FFFFFE"/>
      </a:lt1>
      <a:dk2>
        <a:srgbClr val="354047"/>
      </a:dk2>
      <a:lt2>
        <a:srgbClr val="C54520"/>
      </a:lt2>
      <a:accent1>
        <a:srgbClr val="63548B"/>
      </a:accent1>
      <a:accent2>
        <a:srgbClr val="8D0C64"/>
      </a:accent2>
      <a:accent3>
        <a:srgbClr val="CF1C20"/>
      </a:accent3>
      <a:accent4>
        <a:srgbClr val="4B3B7D"/>
      </a:accent4>
      <a:accent5>
        <a:srgbClr val="003824"/>
      </a:accent5>
      <a:accent6>
        <a:srgbClr val="500B29"/>
      </a:accent6>
      <a:hlink>
        <a:srgbClr val="584B3D"/>
      </a:hlink>
      <a:folHlink>
        <a:srgbClr val="0068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9580</TotalTime>
  <Words>589</Words>
  <Application>Microsoft Office PowerPoint</Application>
  <PresentationFormat>Widescreen</PresentationFormat>
  <Paragraphs>74</Paragraphs>
  <Slides>8</Slides>
  <Notes>8</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8</vt:i4>
      </vt:variant>
    </vt:vector>
  </HeadingPairs>
  <TitlesOfParts>
    <vt:vector size="15" baseType="lpstr">
      <vt:lpstr>Arial</vt:lpstr>
      <vt:lpstr>Calibri</vt:lpstr>
      <vt:lpstr>Calibri Light</vt:lpstr>
      <vt:lpstr>Times New Roman</vt:lpstr>
      <vt:lpstr>Office Theme</vt:lpstr>
      <vt:lpstr>1_UoG_PowerPoint_16.9</vt:lpstr>
      <vt:lpstr>UoG_PowerPoint_16.9</vt:lpstr>
      <vt:lpstr>Treating dementia,  what's next and how do we get there?  A fundamental scientist perspective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roadmap for dementia research:  from macro to micro</dc:title>
  <dc:creator>Miriam Scarpa (PGR)</dc:creator>
  <cp:lastModifiedBy>Carleen Smith</cp:lastModifiedBy>
  <cp:revision>15</cp:revision>
  <dcterms:created xsi:type="dcterms:W3CDTF">2021-04-24T13:07:09Z</dcterms:created>
  <dcterms:modified xsi:type="dcterms:W3CDTF">2021-09-29T09:17:37Z</dcterms:modified>
</cp:coreProperties>
</file>