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sldIdLst>
    <p:sldId id="289" r:id="rId2"/>
    <p:sldId id="290" r:id="rId3"/>
    <p:sldId id="292" r:id="rId4"/>
    <p:sldId id="293" r:id="rId5"/>
    <p:sldId id="295" r:id="rId6"/>
    <p:sldId id="296" r:id="rId7"/>
    <p:sldId id="298" r:id="rId8"/>
    <p:sldId id="297" r:id="rId9"/>
    <p:sldId id="302" r:id="rId10"/>
    <p:sldId id="303" r:id="rId11"/>
    <p:sldId id="304" r:id="rId12"/>
    <p:sldId id="306" r:id="rId13"/>
  </p:sldIdLst>
  <p:sldSz cx="9144000" cy="5143500" type="screen16x9"/>
  <p:notesSz cx="6858000" cy="9144000"/>
  <p:defaultTextStyle>
    <a:defPPr>
      <a:defRPr lang="en-US"/>
    </a:defPPr>
    <a:lvl1pPr marL="0" algn="l" defTabSz="4571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4571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5" algn="l" defTabSz="4571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4571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4571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4571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4" algn="l" defTabSz="4571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4571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4571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98DA"/>
    <a:srgbClr val="CFF6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45" autoAdjust="0"/>
    <p:restoredTop sz="94660"/>
  </p:normalViewPr>
  <p:slideViewPr>
    <p:cSldViewPr snapToGrid="0" snapToObjects="1">
      <p:cViewPr varScale="1">
        <p:scale>
          <a:sx n="119" d="100"/>
          <a:sy n="119" d="100"/>
        </p:scale>
        <p:origin x="-664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E4776A-9B3D-2644-A6D3-2A55548E042E}" type="datetimeFigureOut">
              <a:rPr lang="en-US" smtClean="0"/>
              <a:t>09/06/20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A0DE09-DF84-6D48-8E5C-5B34D6811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270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1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4571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5" algn="l" defTabSz="4571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4571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4571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4571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4" algn="l" defTabSz="4571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4571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4571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36A9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1A22B4-7FF9-49FF-8EBF-CFD65863D7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536" y="1371601"/>
            <a:ext cx="6593399" cy="2253662"/>
          </a:xfrm>
        </p:spPr>
        <p:txBody>
          <a:bodyPr anchor="b"/>
          <a:lstStyle>
            <a:lvl1pPr algn="l">
              <a:defRPr sz="4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157566D-4B9E-4E80-979B-EB8BAEE641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1537" y="3742125"/>
            <a:ext cx="6593399" cy="970618"/>
          </a:xfrm>
        </p:spPr>
        <p:txBody>
          <a:bodyPr anchor="b"/>
          <a:lstStyle>
            <a:lvl1pPr marL="0" indent="0" algn="l">
              <a:buNone/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736F711-996A-47DD-917C-09689E21B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9A065-E6CD-42FB-9E0F-66099A78D32F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09/06/20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6C99431-2D96-4DBC-B9E8-42BC0F70E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24E0295-6242-4790-B590-7F61CAA34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9816-9997-45BC-9EC0-BE786F8346CA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B3F13CA5-E781-44AA-9FC8-207AE429E7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0105" y="2993483"/>
            <a:ext cx="1909123" cy="177787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168C7CC7-58D5-42C4-946E-9672F81041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281535" y="4871942"/>
            <a:ext cx="8580930" cy="34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331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82CCA2-EF1C-45BD-A52D-67928A57B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6A9E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09C3ABC-5C5D-4E58-940F-64A20AE0E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BB28394-10CB-4AEE-9FC9-62AC7B286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9A065-E6CD-42FB-9E0F-66099A78D32F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09/06/20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F4B95DE-2E94-4CF4-93DC-1118E80F5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1D71D23-C69E-4CCA-B6E4-7C071AB2E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9816-9997-45BC-9EC0-BE786F8346CA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7" name="Content Placeholder 7">
            <a:extLst>
              <a:ext uri="{FF2B5EF4-FFF2-40B4-BE49-F238E27FC236}">
                <a16:creationId xmlns:a16="http://schemas.microsoft.com/office/drawing/2014/main" xmlns="" id="{325CFB48-5C61-4113-9F21-B8E8ACE910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1974" y="3554244"/>
            <a:ext cx="1308548" cy="1220656"/>
          </a:xfrm>
          <a:prstGeom prst="rect">
            <a:avLst/>
          </a:prstGeom>
        </p:spPr>
      </p:pic>
      <p:pic>
        <p:nvPicPr>
          <p:cNvPr id="8" name="Content Placeholder 6">
            <a:extLst>
              <a:ext uri="{FF2B5EF4-FFF2-40B4-BE49-F238E27FC236}">
                <a16:creationId xmlns:a16="http://schemas.microsoft.com/office/drawing/2014/main" xmlns="" id="{8E890B23-C120-4493-A0E4-3E6C4434FE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240869" y="4874535"/>
            <a:ext cx="8669655" cy="34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530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C6A447-A847-4DFC-A464-EBF399430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46034"/>
            <a:ext cx="7886700" cy="2139553"/>
          </a:xfrm>
        </p:spPr>
        <p:txBody>
          <a:bodyPr anchor="b"/>
          <a:lstStyle>
            <a:lvl1pPr>
              <a:defRPr sz="4500">
                <a:solidFill>
                  <a:srgbClr val="36A9E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82E65A4-6808-4C3B-81AF-7EE1D51D75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2990494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C61A407-4950-49EC-AEC6-1F6C8FA77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9A065-E6CD-42FB-9E0F-66099A78D32F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09/06/20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FEC1320-614C-4218-9C30-EB77D6D78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D547393-9FD2-4044-AF15-137046746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9816-9997-45BC-9EC0-BE786F8346CA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7" name="Content Placeholder 7">
            <a:extLst>
              <a:ext uri="{FF2B5EF4-FFF2-40B4-BE49-F238E27FC236}">
                <a16:creationId xmlns:a16="http://schemas.microsoft.com/office/drawing/2014/main" xmlns="" id="{8762ACC2-BAF7-49B3-B0B1-A04FEC7CD3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1974" y="3554244"/>
            <a:ext cx="1308548" cy="1220656"/>
          </a:xfrm>
          <a:prstGeom prst="rect">
            <a:avLst/>
          </a:prstGeom>
        </p:spPr>
      </p:pic>
      <p:pic>
        <p:nvPicPr>
          <p:cNvPr id="8" name="Content Placeholder 6">
            <a:extLst>
              <a:ext uri="{FF2B5EF4-FFF2-40B4-BE49-F238E27FC236}">
                <a16:creationId xmlns:a16="http://schemas.microsoft.com/office/drawing/2014/main" xmlns="" id="{A9852AFD-CF3C-466E-A516-073B0025C0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240869" y="4874535"/>
            <a:ext cx="8669655" cy="34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184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1D0A67-FAF4-4D0C-AAE3-831BDFAF3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6A9E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70702D0-A77B-458B-9040-41899F7D1E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6C1BE7A-53CB-4D9A-9FD8-27BED046BA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B593D28-5347-4954-9B05-10D2864BC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9A065-E6CD-42FB-9E0F-66099A78D32F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09/06/20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F8EA758-C271-41E1-BCF5-F5B0949A4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1B442C9-091A-4A9F-B026-53EBB3617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9816-9997-45BC-9EC0-BE786F8346CA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xmlns="" id="{8C776261-7727-4C4F-9481-6F0FFE0087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1974" y="3554244"/>
            <a:ext cx="1308548" cy="1220656"/>
          </a:xfrm>
          <a:prstGeom prst="rect">
            <a:avLst/>
          </a:prstGeom>
        </p:spPr>
      </p:pic>
      <p:pic>
        <p:nvPicPr>
          <p:cNvPr id="9" name="Content Placeholder 6">
            <a:extLst>
              <a:ext uri="{FF2B5EF4-FFF2-40B4-BE49-F238E27FC236}">
                <a16:creationId xmlns:a16="http://schemas.microsoft.com/office/drawing/2014/main" xmlns="" id="{ED6D9E6E-E5EB-4C13-8582-AF4A086E2D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240869" y="4874535"/>
            <a:ext cx="8669655" cy="34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464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EC8588-34A0-4A64-832B-76DBBB10D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>
            <a:lvl1pPr>
              <a:defRPr>
                <a:solidFill>
                  <a:srgbClr val="36A9E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653D8FC-D627-43AD-8270-1E3DB2E072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4" indent="0">
              <a:buNone/>
              <a:defRPr sz="1500" b="1"/>
            </a:lvl2pPr>
            <a:lvl3pPr marL="685766" indent="0">
              <a:buNone/>
              <a:defRPr sz="140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2B4434E-F4A2-40F9-AD90-0608F4833A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3DC2AC6-480C-41FC-82A5-DBD910FB19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4" indent="0">
              <a:buNone/>
              <a:defRPr sz="1500" b="1"/>
            </a:lvl2pPr>
            <a:lvl3pPr marL="685766" indent="0">
              <a:buNone/>
              <a:defRPr sz="140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5171894-AC64-4197-A0B6-CC6DB5DB64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1878806"/>
            <a:ext cx="3887391" cy="2763441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F207420-884C-4F42-A3EF-9A069DE74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9A065-E6CD-42FB-9E0F-66099A78D32F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09/06/20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DBF4E7D-F0CA-4C5D-B8E6-C348BE08B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5C61420-583C-4315-BE31-B487DFAD9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9816-9997-45BC-9EC0-BE786F8346CA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10" name="Content Placeholder 7">
            <a:extLst>
              <a:ext uri="{FF2B5EF4-FFF2-40B4-BE49-F238E27FC236}">
                <a16:creationId xmlns:a16="http://schemas.microsoft.com/office/drawing/2014/main" xmlns="" id="{E2914174-DF22-4084-A6D0-9393577042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1974" y="3554244"/>
            <a:ext cx="1308548" cy="1220656"/>
          </a:xfrm>
          <a:prstGeom prst="rect">
            <a:avLst/>
          </a:prstGeom>
        </p:spPr>
      </p:pic>
      <p:pic>
        <p:nvPicPr>
          <p:cNvPr id="11" name="Content Placeholder 6">
            <a:extLst>
              <a:ext uri="{FF2B5EF4-FFF2-40B4-BE49-F238E27FC236}">
                <a16:creationId xmlns:a16="http://schemas.microsoft.com/office/drawing/2014/main" xmlns="" id="{C757833C-3C6D-4856-81EE-BE886674779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240869" y="4874535"/>
            <a:ext cx="8669655" cy="34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657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F354FA-47C6-4E62-8D79-BBDF93582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</p:spPr>
        <p:txBody>
          <a:bodyPr/>
          <a:lstStyle>
            <a:lvl1pPr>
              <a:defRPr>
                <a:solidFill>
                  <a:srgbClr val="36A9E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FBA7833-4AD3-44A3-9C94-850A5D28C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9A065-E6CD-42FB-9E0F-66099A78D32F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09/06/20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141A602-4524-4614-8BAD-00310D098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FB866FE-C72C-4019-8D41-5C639B45E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9816-9997-45BC-9EC0-BE786F8346CA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6" name="Content Placeholder 7">
            <a:extLst>
              <a:ext uri="{FF2B5EF4-FFF2-40B4-BE49-F238E27FC236}">
                <a16:creationId xmlns:a16="http://schemas.microsoft.com/office/drawing/2014/main" xmlns="" id="{26DA9BC5-741E-438D-96EF-BBEB2C3A47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1974" y="3554244"/>
            <a:ext cx="1308548" cy="1220656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xmlns="" id="{55797AE1-BCC1-4232-AAC6-656A416C126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240869" y="4874535"/>
            <a:ext cx="8669655" cy="34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644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9CF73B6-94C5-4366-90AE-52AF79ADF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9A065-E6CD-42FB-9E0F-66099A78D32F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09/06/20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3874D0E-E4EC-424F-AA77-9286E1401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17B3654-688D-4DA7-91B9-48BB58642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9816-9997-45BC-9EC0-BE786F8346CA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5" name="Content Placeholder 7">
            <a:extLst>
              <a:ext uri="{FF2B5EF4-FFF2-40B4-BE49-F238E27FC236}">
                <a16:creationId xmlns:a16="http://schemas.microsoft.com/office/drawing/2014/main" xmlns="" id="{AB891487-094B-4D96-AEEE-047DE1731D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1974" y="3554244"/>
            <a:ext cx="1308548" cy="1220656"/>
          </a:xfrm>
          <a:prstGeom prst="rect">
            <a:avLst/>
          </a:prstGeom>
        </p:spPr>
      </p:pic>
      <p:pic>
        <p:nvPicPr>
          <p:cNvPr id="6" name="Content Placeholder 6">
            <a:extLst>
              <a:ext uri="{FF2B5EF4-FFF2-40B4-BE49-F238E27FC236}">
                <a16:creationId xmlns:a16="http://schemas.microsoft.com/office/drawing/2014/main" xmlns="" id="{38EB95C7-BB8A-4C2A-8E72-72717912B2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240869" y="4874535"/>
            <a:ext cx="8669655" cy="34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928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D2DCC5-99FD-4DAF-9749-754334B48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>
                <a:solidFill>
                  <a:srgbClr val="36A9E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E08048B-224A-4EFE-A07D-1B7E4A47B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71"/>
            <a:ext cx="4629150" cy="3655219"/>
          </a:xfrm>
        </p:spPr>
        <p:txBody>
          <a:bodyPr/>
          <a:lstStyle>
            <a:lvl1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21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402D1E8-B439-413C-93EB-F70B508459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2"/>
            <a:ext cx="2949178" cy="2858691"/>
          </a:xfrm>
        </p:spPr>
        <p:txBody>
          <a:bodyPr/>
          <a:lstStyle>
            <a:lvl1pPr marL="0" indent="0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4" indent="0">
              <a:buNone/>
              <a:defRPr sz="1100"/>
            </a:lvl2pPr>
            <a:lvl3pPr marL="685766" indent="0">
              <a:buNone/>
              <a:defRPr sz="900"/>
            </a:lvl3pPr>
            <a:lvl4pPr marL="1028649" indent="0">
              <a:buNone/>
              <a:defRPr sz="800"/>
            </a:lvl4pPr>
            <a:lvl5pPr marL="1371532" indent="0">
              <a:buNone/>
              <a:defRPr sz="800"/>
            </a:lvl5pPr>
            <a:lvl6pPr marL="1714415" indent="0">
              <a:buNone/>
              <a:defRPr sz="800"/>
            </a:lvl6pPr>
            <a:lvl7pPr marL="2057297" indent="0">
              <a:buNone/>
              <a:defRPr sz="800"/>
            </a:lvl7pPr>
            <a:lvl8pPr marL="2400180" indent="0">
              <a:buNone/>
              <a:defRPr sz="800"/>
            </a:lvl8pPr>
            <a:lvl9pPr marL="2743064" indent="0">
              <a:buNone/>
              <a:defRPr sz="8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254E100-5201-45FD-B789-E35144CF8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9A065-E6CD-42FB-9E0F-66099A78D32F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09/06/20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0891A95-73F0-460E-844D-6EF54B0F0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6DCFFD5-8F87-43FF-A823-AC7E61806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9816-9997-45BC-9EC0-BE786F8346CA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xmlns="" id="{F74C910A-B5AE-4EA2-9EBC-E48F32C0CDF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1974" y="3554244"/>
            <a:ext cx="1308548" cy="1220656"/>
          </a:xfrm>
          <a:prstGeom prst="rect">
            <a:avLst/>
          </a:prstGeom>
        </p:spPr>
      </p:pic>
      <p:pic>
        <p:nvPicPr>
          <p:cNvPr id="9" name="Content Placeholder 6">
            <a:extLst>
              <a:ext uri="{FF2B5EF4-FFF2-40B4-BE49-F238E27FC236}">
                <a16:creationId xmlns:a16="http://schemas.microsoft.com/office/drawing/2014/main" xmlns="" id="{F04B3262-029F-4DC7-B086-CEBA0B36B71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240869" y="4874535"/>
            <a:ext cx="8669655" cy="34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994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168AEE-BF92-4A3F-9919-BB771031B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>
                <a:solidFill>
                  <a:srgbClr val="36A9E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06CF3A5-A750-42DF-AE57-B8A8156365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71"/>
            <a:ext cx="4629150" cy="365521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4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5" indent="0">
              <a:buNone/>
              <a:defRPr sz="1500"/>
            </a:lvl6pPr>
            <a:lvl7pPr marL="2057297" indent="0">
              <a:buNone/>
              <a:defRPr sz="1500"/>
            </a:lvl7pPr>
            <a:lvl8pPr marL="2400180" indent="0">
              <a:buNone/>
              <a:defRPr sz="1500"/>
            </a:lvl8pPr>
            <a:lvl9pPr marL="2743064" indent="0">
              <a:buNone/>
              <a:defRPr sz="1500"/>
            </a:lvl9pPr>
          </a:lstStyle>
          <a:p>
            <a:r>
              <a:rPr lang="en-GB"/>
              <a:t>Drag picture to placeholder or click icon to add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1E9C28F-A027-4E90-A552-CB78BA058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2"/>
            <a:ext cx="2949178" cy="2858691"/>
          </a:xfrm>
        </p:spPr>
        <p:txBody>
          <a:bodyPr/>
          <a:lstStyle>
            <a:lvl1pPr marL="0" indent="0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84" indent="0">
              <a:buNone/>
              <a:defRPr sz="1100"/>
            </a:lvl2pPr>
            <a:lvl3pPr marL="685766" indent="0">
              <a:buNone/>
              <a:defRPr sz="900"/>
            </a:lvl3pPr>
            <a:lvl4pPr marL="1028649" indent="0">
              <a:buNone/>
              <a:defRPr sz="800"/>
            </a:lvl4pPr>
            <a:lvl5pPr marL="1371532" indent="0">
              <a:buNone/>
              <a:defRPr sz="800"/>
            </a:lvl5pPr>
            <a:lvl6pPr marL="1714415" indent="0">
              <a:buNone/>
              <a:defRPr sz="800"/>
            </a:lvl6pPr>
            <a:lvl7pPr marL="2057297" indent="0">
              <a:buNone/>
              <a:defRPr sz="800"/>
            </a:lvl7pPr>
            <a:lvl8pPr marL="2400180" indent="0">
              <a:buNone/>
              <a:defRPr sz="800"/>
            </a:lvl8pPr>
            <a:lvl9pPr marL="2743064" indent="0">
              <a:buNone/>
              <a:defRPr sz="8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3637D8B-FDA2-4BAB-84A0-305AECABC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9A065-E6CD-42FB-9E0F-66099A78D32F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09/06/20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E6FB8A4-E985-4F0E-83B8-279737F50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FF0657E-8FC3-42C3-8366-85759B781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9816-9997-45BC-9EC0-BE786F8346CA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xmlns="" id="{5D41F066-C2C3-421D-B435-5B6F640924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1974" y="3554244"/>
            <a:ext cx="1308548" cy="1220656"/>
          </a:xfrm>
          <a:prstGeom prst="rect">
            <a:avLst/>
          </a:prstGeom>
        </p:spPr>
      </p:pic>
      <p:pic>
        <p:nvPicPr>
          <p:cNvPr id="9" name="Content Placeholder 6">
            <a:extLst>
              <a:ext uri="{FF2B5EF4-FFF2-40B4-BE49-F238E27FC236}">
                <a16:creationId xmlns:a16="http://schemas.microsoft.com/office/drawing/2014/main" xmlns="" id="{FB85D737-C862-4E0A-9AFC-8A1EFA8109B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240869" y="4874535"/>
            <a:ext cx="8669655" cy="34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759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2EC1423-AF13-4904-BC36-81BAB7094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77" tIns="34289" rIns="68577" bIns="34289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EC5667B-66CC-43B4-A430-AFF27395EB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77" tIns="34289" rIns="68577" bIns="34289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BE7E3C6-247E-444F-BA5A-2150E1F5F7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68577" tIns="34289" rIns="68577" bIns="34289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766"/>
            <a:fld id="{C9C9A065-E6CD-42FB-9E0F-66099A78D32F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685766"/>
              <a:t>09/06/20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C4E8611-4BE2-4E2E-A2FF-8AC7FA83B4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68577" tIns="34289" rIns="68577" bIns="34289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766"/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AAC8B08-316A-4180-ADA4-DDAFD9BEDB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68577" tIns="34289" rIns="68577" bIns="34289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766"/>
            <a:fld id="{EFB19816-9997-45BC-9EC0-BE786F8346CA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685766"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32573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0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4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8ED950-64F9-A145-A263-7C0313B0F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536" y="912741"/>
            <a:ext cx="6593399" cy="2253662"/>
          </a:xfrm>
        </p:spPr>
        <p:txBody>
          <a:bodyPr/>
          <a:lstStyle/>
          <a:p>
            <a:r>
              <a:rPr lang="en-US" dirty="0"/>
              <a:t>SDRC </a:t>
            </a:r>
            <a:r>
              <a:rPr lang="en-US" dirty="0" smtClean="0"/>
              <a:t>Early Career Researcher </a:t>
            </a:r>
            <a:r>
              <a:rPr lang="en-US" dirty="0"/>
              <a:t>Mentoring Scheme</a:t>
            </a:r>
          </a:p>
        </p:txBody>
      </p:sp>
    </p:spTree>
    <p:extLst>
      <p:ext uri="{BB962C8B-B14F-4D97-AF65-F5344CB8AC3E}">
        <p14:creationId xmlns:p14="http://schemas.microsoft.com/office/powerpoint/2010/main" val="3093073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5E67C54-372C-7144-9568-1A9362EC473F}"/>
              </a:ext>
            </a:extLst>
          </p:cNvPr>
          <p:cNvSpPr/>
          <p:nvPr/>
        </p:nvSpPr>
        <p:spPr>
          <a:xfrm>
            <a:off x="606287" y="288235"/>
            <a:ext cx="7851913" cy="357790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</a:rPr>
              <a:t>Common </a:t>
            </a:r>
            <a:r>
              <a:rPr lang="en-GB" sz="3000" dirty="0" smtClean="0">
                <a:latin typeface="Calibri" panose="020F0502020204030204" pitchFamily="34" charset="0"/>
              </a:rPr>
              <a:t>themes</a:t>
            </a:r>
          </a:p>
          <a:p>
            <a:r>
              <a:rPr lang="en-GB" sz="3000" dirty="0" smtClean="0">
                <a:latin typeface="Calibri" panose="020F0502020204030204" pitchFamily="34" charset="0"/>
              </a:rPr>
              <a:t> </a:t>
            </a:r>
            <a:endParaRPr lang="en-GB" sz="3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latin typeface="Calibri" panose="020F0502020204030204" pitchFamily="34" charset="0"/>
              </a:rPr>
              <a:t>People stuff: </a:t>
            </a:r>
            <a:endParaRPr lang="en-GB" sz="2000" dirty="0">
              <a:latin typeface="ArialMT"/>
            </a:endParaRPr>
          </a:p>
          <a:p>
            <a:pPr lvl="1"/>
            <a:r>
              <a:rPr lang="en-GB" dirty="0">
                <a:latin typeface="ArialMT"/>
              </a:rPr>
              <a:t>–  </a:t>
            </a:r>
            <a:r>
              <a:rPr lang="en-GB" dirty="0">
                <a:latin typeface="Calibri" panose="020F0502020204030204" pitchFamily="34" charset="0"/>
              </a:rPr>
              <a:t>Dealing with a difficult boss/supervisor </a:t>
            </a:r>
            <a:endParaRPr lang="en-GB" sz="2000" dirty="0">
              <a:latin typeface="ArialMT"/>
            </a:endParaRPr>
          </a:p>
          <a:p>
            <a:pPr lvl="1"/>
            <a:r>
              <a:rPr lang="en-GB" dirty="0">
                <a:latin typeface="ArialMT"/>
              </a:rPr>
              <a:t>–  </a:t>
            </a:r>
            <a:r>
              <a:rPr lang="en-GB" dirty="0">
                <a:latin typeface="Calibri" panose="020F0502020204030204" pitchFamily="34" charset="0"/>
              </a:rPr>
              <a:t>Dealing with demanding and difficult colleagues/ patients /collaborators </a:t>
            </a:r>
            <a:endParaRPr lang="en-GB" sz="2000" dirty="0">
              <a:latin typeface="ArialM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latin typeface="Calibri" panose="020F0502020204030204" pitchFamily="34" charset="0"/>
              </a:rPr>
              <a:t>Getting on: </a:t>
            </a:r>
            <a:endParaRPr lang="en-GB" sz="2000" dirty="0">
              <a:latin typeface="ArialMT"/>
            </a:endParaRPr>
          </a:p>
          <a:p>
            <a:pPr lvl="1"/>
            <a:r>
              <a:rPr lang="en-GB" dirty="0">
                <a:latin typeface="ArialMT"/>
              </a:rPr>
              <a:t>–  </a:t>
            </a:r>
            <a:r>
              <a:rPr lang="en-GB" dirty="0">
                <a:latin typeface="Calibri" panose="020F0502020204030204" pitchFamily="34" charset="0"/>
              </a:rPr>
              <a:t>Building networks </a:t>
            </a:r>
            <a:endParaRPr lang="en-GB" sz="2000" dirty="0">
              <a:latin typeface="ArialMT"/>
            </a:endParaRPr>
          </a:p>
          <a:p>
            <a:pPr lvl="1"/>
            <a:r>
              <a:rPr lang="en-GB" dirty="0">
                <a:latin typeface="ArialMT"/>
              </a:rPr>
              <a:t>–  </a:t>
            </a:r>
            <a:r>
              <a:rPr lang="en-GB" dirty="0">
                <a:latin typeface="Calibri" panose="020F0502020204030204" pitchFamily="34" charset="0"/>
              </a:rPr>
              <a:t>How to advance within academic medicine/medical research </a:t>
            </a:r>
            <a:endParaRPr lang="en-GB" sz="2000" dirty="0">
              <a:latin typeface="ArialMT"/>
            </a:endParaRPr>
          </a:p>
          <a:p>
            <a:pPr marL="366713" lvl="1" indent="-366713">
              <a:buFont typeface="Arial" panose="020B0604020202020204" pitchFamily="34" charset="0"/>
              <a:buChar char="•"/>
            </a:pPr>
            <a:r>
              <a:rPr lang="en-GB" sz="2000" b="1" dirty="0">
                <a:latin typeface="Calibri" panose="020F0502020204030204" pitchFamily="34" charset="0"/>
              </a:rPr>
              <a:t>Balance and health:</a:t>
            </a:r>
            <a:br>
              <a:rPr lang="en-GB" sz="2000" b="1" dirty="0">
                <a:latin typeface="Calibri" panose="020F0502020204030204" pitchFamily="34" charset="0"/>
              </a:rPr>
            </a:br>
            <a:r>
              <a:rPr lang="en-GB" dirty="0">
                <a:latin typeface="ArialMT"/>
              </a:rPr>
              <a:t>– </a:t>
            </a:r>
            <a:r>
              <a:rPr lang="en-GB" dirty="0">
                <a:latin typeface="Calibri" panose="020F0502020204030204" pitchFamily="34" charset="0"/>
              </a:rPr>
              <a:t>Work-life balance</a:t>
            </a:r>
            <a:br>
              <a:rPr lang="en-GB" dirty="0">
                <a:latin typeface="Calibri" panose="020F0502020204030204" pitchFamily="34" charset="0"/>
              </a:rPr>
            </a:br>
            <a:r>
              <a:rPr lang="en-GB" dirty="0">
                <a:latin typeface="ArialMT"/>
              </a:rPr>
              <a:t>– </a:t>
            </a:r>
            <a:r>
              <a:rPr lang="en-GB" dirty="0">
                <a:latin typeface="Calibri" panose="020F0502020204030204" pitchFamily="34" charset="0"/>
              </a:rPr>
              <a:t>Managing family and home commitments </a:t>
            </a:r>
            <a:r>
              <a:rPr lang="en-GB" dirty="0">
                <a:latin typeface="ArialMT"/>
              </a:rPr>
              <a:t>– </a:t>
            </a:r>
            <a:r>
              <a:rPr lang="en-GB" dirty="0">
                <a:latin typeface="Calibri" panose="020F0502020204030204" pitchFamily="34" charset="0"/>
              </a:rPr>
              <a:t>Dealing with stress and burnout </a:t>
            </a:r>
            <a:endParaRPr lang="en-GB" sz="2000" dirty="0">
              <a:latin typeface="ArialMT"/>
            </a:endParaRPr>
          </a:p>
        </p:txBody>
      </p:sp>
    </p:spTree>
    <p:extLst>
      <p:ext uri="{BB962C8B-B14F-4D97-AF65-F5344CB8AC3E}">
        <p14:creationId xmlns:p14="http://schemas.microsoft.com/office/powerpoint/2010/main" val="3085578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8DE3FE00-EFD7-734A-9B2F-75177E8F3573}"/>
              </a:ext>
            </a:extLst>
          </p:cNvPr>
          <p:cNvSpPr/>
          <p:nvPr/>
        </p:nvSpPr>
        <p:spPr>
          <a:xfrm>
            <a:off x="302643" y="1060913"/>
            <a:ext cx="6331226" cy="293157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</a:rPr>
              <a:t>Key ingredients of a </a:t>
            </a:r>
            <a:r>
              <a:rPr lang="en-GB" sz="3000" dirty="0" smtClean="0">
                <a:latin typeface="Calibri" panose="020F0502020204030204" pitchFamily="34" charset="0"/>
              </a:rPr>
              <a:t>session</a:t>
            </a:r>
          </a:p>
          <a:p>
            <a:r>
              <a:rPr lang="en-GB" sz="3000" dirty="0" smtClean="0">
                <a:latin typeface="Calibri" panose="020F0502020204030204" pitchFamily="34" charset="0"/>
              </a:rPr>
              <a:t> </a:t>
            </a:r>
            <a:endParaRPr lang="en-GB" sz="3000" dirty="0"/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>
                <a:cs typeface="Arial" panose="020B0604020202020204" pitchFamily="34" charset="0"/>
              </a:rPr>
              <a:t>Be prepared for the session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>
                <a:cs typeface="Arial" panose="020B0604020202020204" pitchFamily="34" charset="0"/>
              </a:rPr>
              <a:t>Find a space undisturbed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>
                <a:cs typeface="Arial" panose="020B0604020202020204" pitchFamily="34" charset="0"/>
              </a:rPr>
              <a:t>Focus on your learning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>
                <a:cs typeface="Arial" panose="020B0604020202020204" pitchFamily="34" charset="0"/>
              </a:rPr>
              <a:t>Think through all that is going on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>
                <a:cs typeface="Arial" panose="020B0604020202020204" pitchFamily="34" charset="0"/>
              </a:rPr>
              <a:t>Take advice and guidance if you need it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>
                <a:cs typeface="Arial" panose="020B0604020202020204" pitchFamily="34" charset="0"/>
              </a:rPr>
              <a:t>Agree actions to take forward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>
                <a:cs typeface="Arial" panose="020B0604020202020204" pitchFamily="34" charset="0"/>
              </a:rPr>
              <a:t>Reflection on your learning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E4455E76-1E0C-7640-AEAD-D9613AC677D1}"/>
              </a:ext>
            </a:extLst>
          </p:cNvPr>
          <p:cNvSpPr/>
          <p:nvPr/>
        </p:nvSpPr>
        <p:spPr>
          <a:xfrm>
            <a:off x="4967833" y="1337912"/>
            <a:ext cx="3602501" cy="265457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</a:rPr>
              <a:t>The arrangements </a:t>
            </a:r>
            <a:endParaRPr lang="en-GB" sz="3000" dirty="0" smtClean="0">
              <a:latin typeface="Calibri" panose="020F0502020204030204" pitchFamily="34" charset="0"/>
            </a:endParaRPr>
          </a:p>
          <a:p>
            <a:endParaRPr lang="en-GB" sz="3000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</a:rPr>
              <a:t>6 mentoring sessions – either face to face or remotely done. </a:t>
            </a:r>
            <a:endParaRPr lang="en-GB" dirty="0">
              <a:latin typeface="ArialMT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</a:rPr>
              <a:t>Over the course of 18 months </a:t>
            </a:r>
            <a:endParaRPr lang="en-GB" dirty="0">
              <a:latin typeface="ArialMT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</a:rPr>
              <a:t>Distribute them appropriately </a:t>
            </a:r>
            <a:endParaRPr lang="en-GB" dirty="0">
              <a:latin typeface="ArialMT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</a:rPr>
              <a:t>Typically 1 hour long </a:t>
            </a:r>
            <a:endParaRPr lang="en-GB" dirty="0">
              <a:latin typeface="ArialMT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</a:rPr>
              <a:t>Get dates in the diary ASAP </a:t>
            </a:r>
            <a:endParaRPr lang="en-GB" dirty="0">
              <a:latin typeface="ArialMT"/>
            </a:endParaRPr>
          </a:p>
        </p:txBody>
      </p:sp>
    </p:spTree>
    <p:extLst>
      <p:ext uri="{BB962C8B-B14F-4D97-AF65-F5344CB8AC3E}">
        <p14:creationId xmlns:p14="http://schemas.microsoft.com/office/powerpoint/2010/main" val="1945485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8A1D3433-3864-F846-BA92-B00D77D27231}"/>
              </a:ext>
            </a:extLst>
          </p:cNvPr>
          <p:cNvSpPr/>
          <p:nvPr/>
        </p:nvSpPr>
        <p:spPr>
          <a:xfrm>
            <a:off x="434788" y="379265"/>
            <a:ext cx="6241774" cy="293157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</a:rPr>
              <a:t>Top Tips </a:t>
            </a:r>
            <a:r>
              <a:rPr lang="mr-IN" sz="3000" dirty="0" smtClean="0">
                <a:latin typeface="Calibri" panose="020F0502020204030204" pitchFamily="34" charset="0"/>
              </a:rPr>
              <a:t>–</a:t>
            </a:r>
            <a:r>
              <a:rPr lang="en-GB" sz="3000" dirty="0" smtClean="0">
                <a:latin typeface="Calibri" panose="020F0502020204030204" pitchFamily="34" charset="0"/>
              </a:rPr>
              <a:t> Mentees</a:t>
            </a:r>
          </a:p>
          <a:p>
            <a:r>
              <a:rPr lang="en-GB" sz="3000" dirty="0" smtClean="0">
                <a:latin typeface="Calibri" panose="020F0502020204030204" pitchFamily="34" charset="0"/>
              </a:rPr>
              <a:t> </a:t>
            </a:r>
            <a:endParaRPr lang="en-GB" sz="3000" dirty="0"/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/>
              <a:t>Identify a goal / area to change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/>
              <a:t>Value the sessions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/>
              <a:t>Act on tasks between sessions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/>
              <a:t>Reflect on your learning / raise your awareness (noticing how you do things)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/>
              <a:t>Pace your self and recognise it takes time to embed the learning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09BFAD4A-772E-5D44-BCA9-A10D22E38150}"/>
              </a:ext>
            </a:extLst>
          </p:cNvPr>
          <p:cNvSpPr/>
          <p:nvPr/>
        </p:nvSpPr>
        <p:spPr>
          <a:xfrm>
            <a:off x="223864" y="3614530"/>
            <a:ext cx="7931426" cy="112338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GB" sz="1600" dirty="0"/>
              <a:t>Further reading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050" b="1" i="1" dirty="0"/>
              <a:t>The Mentoring Manual </a:t>
            </a:r>
            <a:r>
              <a:rPr lang="en-GB" sz="1050" dirty="0"/>
              <a:t>Julie Starr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050" b="1" i="1" dirty="0"/>
              <a:t>Coaching For Performance </a:t>
            </a:r>
            <a:r>
              <a:rPr lang="en-GB" sz="1050" dirty="0"/>
              <a:t>Sir John Whitmore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050" b="1" i="1" dirty="0"/>
              <a:t>Techniques for Coaching and Mentoring </a:t>
            </a:r>
            <a:r>
              <a:rPr lang="en-GB" sz="1050" dirty="0"/>
              <a:t>David Megginson &amp; David Clutterbuck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050" b="1" i="1" dirty="0"/>
              <a:t>Everyone Needs a Mentor </a:t>
            </a:r>
            <a:r>
              <a:rPr lang="en-GB" sz="1050" dirty="0"/>
              <a:t>David Clutterbuck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050" b="1" i="1" dirty="0"/>
              <a:t>Time to Think </a:t>
            </a:r>
            <a:r>
              <a:rPr lang="en-GB" sz="1050" dirty="0"/>
              <a:t>Nancy Kline </a:t>
            </a:r>
          </a:p>
        </p:txBody>
      </p:sp>
    </p:spTree>
    <p:extLst>
      <p:ext uri="{BB962C8B-B14F-4D97-AF65-F5344CB8AC3E}">
        <p14:creationId xmlns:p14="http://schemas.microsoft.com/office/powerpoint/2010/main" val="632607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C0FBB0E-6D1D-764C-B022-AF1C2ADDA2E2}"/>
              </a:ext>
            </a:extLst>
          </p:cNvPr>
          <p:cNvSpPr txBox="1"/>
          <p:nvPr/>
        </p:nvSpPr>
        <p:spPr>
          <a:xfrm>
            <a:off x="505326" y="415090"/>
            <a:ext cx="8139364" cy="3300904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3000" dirty="0"/>
              <a:t>What does mentoring involve?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 smtClean="0"/>
              <a:t>One</a:t>
            </a:r>
            <a:r>
              <a:rPr lang="en-US" dirty="0"/>
              <a:t>-to-one conversation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/>
              <a:t>Confidentiality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/>
              <a:t>Appreciation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/>
              <a:t>Attention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/>
              <a:t>Ease – space to think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/>
              <a:t>Empathy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/>
              <a:t>Trust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Listening</a:t>
            </a:r>
            <a:r>
              <a:rPr lang="mr-IN" dirty="0" smtClean="0">
                <a:solidFill>
                  <a:srgbClr val="FF0000"/>
                </a:solidFill>
              </a:rPr>
              <a:t>…</a:t>
            </a:r>
            <a:r>
              <a:rPr lang="en-GB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C9F41A3A-99C6-D842-84C5-57F70F20B737}"/>
              </a:ext>
            </a:extLst>
          </p:cNvPr>
          <p:cNvSpPr/>
          <p:nvPr/>
        </p:nvSpPr>
        <p:spPr>
          <a:xfrm>
            <a:off x="633401" y="3480568"/>
            <a:ext cx="6432053" cy="133113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GB" dirty="0">
                <a:latin typeface="Calibri" panose="020F0502020204030204" pitchFamily="34" charset="0"/>
              </a:rPr>
              <a:t>Listening is not.. </a:t>
            </a:r>
            <a:endParaRPr lang="en-GB" sz="1600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1600" b="1" dirty="0" smtClean="0"/>
              <a:t> Assuming </a:t>
            </a:r>
            <a:r>
              <a:rPr lang="en-GB" sz="1600" b="1" dirty="0"/>
              <a:t>you know </a:t>
            </a:r>
            <a:r>
              <a:rPr lang="en-GB" sz="1600" dirty="0"/>
              <a:t>what the other person is going to say next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600" b="1" dirty="0"/>
              <a:t> Waiting your turn </a:t>
            </a:r>
            <a:r>
              <a:rPr lang="en-GB" sz="1600" dirty="0"/>
              <a:t>to speak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600" dirty="0"/>
              <a:t> </a:t>
            </a:r>
            <a:r>
              <a:rPr lang="en-GB" sz="1600" b="1" dirty="0"/>
              <a:t>Interrupting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600" b="1" dirty="0"/>
              <a:t> </a:t>
            </a:r>
            <a:r>
              <a:rPr lang="en-GB" sz="1600" dirty="0"/>
              <a:t>Assuming the mentor is there </a:t>
            </a:r>
            <a:r>
              <a:rPr lang="en-GB" sz="1600" b="1" dirty="0"/>
              <a:t>to give advice </a:t>
            </a:r>
            <a:r>
              <a:rPr lang="en-GB" sz="1600" dirty="0"/>
              <a:t>and impart their knowledge </a:t>
            </a:r>
          </a:p>
        </p:txBody>
      </p:sp>
    </p:spTree>
    <p:extLst>
      <p:ext uri="{BB962C8B-B14F-4D97-AF65-F5344CB8AC3E}">
        <p14:creationId xmlns:p14="http://schemas.microsoft.com/office/powerpoint/2010/main" val="1958004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9E69EBFA-53B4-2349-A803-AFD8417643CF}"/>
              </a:ext>
            </a:extLst>
          </p:cNvPr>
          <p:cNvSpPr txBox="1"/>
          <p:nvPr/>
        </p:nvSpPr>
        <p:spPr>
          <a:xfrm>
            <a:off x="505326" y="415090"/>
            <a:ext cx="8139364" cy="357790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3000" dirty="0"/>
              <a:t>Benefits of mentoring</a:t>
            </a:r>
          </a:p>
          <a:p>
            <a:endParaRPr lang="en-GB" b="1" dirty="0"/>
          </a:p>
          <a:p>
            <a:r>
              <a:rPr lang="en-GB" b="1" dirty="0"/>
              <a:t>For the Mentee... </a:t>
            </a:r>
            <a:endParaRPr lang="en-GB" dirty="0"/>
          </a:p>
          <a:p>
            <a:r>
              <a:rPr lang="en-GB" dirty="0"/>
              <a:t>Mentoring provides a safe haven to explore professional development and work-based issues. </a:t>
            </a:r>
          </a:p>
          <a:p>
            <a:endParaRPr lang="en-GB" b="1" dirty="0"/>
          </a:p>
          <a:p>
            <a:r>
              <a:rPr lang="en-GB" b="1" dirty="0"/>
              <a:t>For the Mentor... </a:t>
            </a:r>
            <a:endParaRPr lang="en-GB" dirty="0"/>
          </a:p>
          <a:p>
            <a:r>
              <a:rPr lang="en-GB" dirty="0"/>
              <a:t>Mentoring is a great opportunity to develop skills in developing others. </a:t>
            </a:r>
          </a:p>
          <a:p>
            <a:endParaRPr lang="en-GB" b="1" dirty="0"/>
          </a:p>
          <a:p>
            <a:r>
              <a:rPr lang="en-GB" b="1" dirty="0"/>
              <a:t>For the organisation... </a:t>
            </a:r>
            <a:endParaRPr lang="en-GB" dirty="0"/>
          </a:p>
          <a:p>
            <a:r>
              <a:rPr lang="en-GB" dirty="0"/>
              <a:t>Mentoring supports the retention and attraction of people to the organisation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00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B2EA6A90-F5CF-864B-8E6F-7FF944303EE6}"/>
              </a:ext>
            </a:extLst>
          </p:cNvPr>
          <p:cNvSpPr/>
          <p:nvPr/>
        </p:nvSpPr>
        <p:spPr>
          <a:xfrm>
            <a:off x="427383" y="369326"/>
            <a:ext cx="3244092" cy="403956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</a:rPr>
              <a:t>Structured </a:t>
            </a:r>
            <a:r>
              <a:rPr lang="en-GB" sz="3000" dirty="0" smtClean="0">
                <a:latin typeface="Calibri" panose="020F0502020204030204" pitchFamily="34" charset="0"/>
              </a:rPr>
              <a:t>model: </a:t>
            </a:r>
          </a:p>
          <a:p>
            <a:endParaRPr lang="en-GB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Mentee as </a:t>
            </a:r>
            <a:r>
              <a:rPr lang="en-GB" dirty="0" err="1"/>
              <a:t>protége</a:t>
            </a:r>
            <a:r>
              <a:rPr lang="en-GB" dirty="0"/>
              <a:t>́ (patronage)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Importance of hierarchical gap between mentor and </a:t>
            </a:r>
            <a:r>
              <a:rPr lang="en-GB" dirty="0" err="1"/>
              <a:t>protége</a:t>
            </a:r>
            <a:r>
              <a:rPr lang="en-GB" dirty="0"/>
              <a:t>́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Gifting and opportunities and advice giving is prominent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Tend to choose a mentee who is ‘like them’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Often focused on organisation needs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‘Do as I did and you too will do well’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D5631C62-BEC5-E54F-AE85-9BC2F436602A}"/>
              </a:ext>
            </a:extLst>
          </p:cNvPr>
          <p:cNvSpPr/>
          <p:nvPr/>
        </p:nvSpPr>
        <p:spPr>
          <a:xfrm>
            <a:off x="4151754" y="369326"/>
            <a:ext cx="3865321" cy="403956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GB" sz="3000" dirty="0"/>
              <a:t>Developmental </a:t>
            </a:r>
            <a:r>
              <a:rPr lang="en-GB" sz="3000" dirty="0" smtClean="0"/>
              <a:t>model:</a:t>
            </a:r>
          </a:p>
          <a:p>
            <a:endParaRPr lang="en-GB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cs typeface="Arial" panose="020B0604020202020204" pitchFamily="34" charset="0"/>
              </a:rPr>
              <a:t> Encourages mentee to do things herself/himself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cs typeface="Arial" panose="020B0604020202020204" pitchFamily="34" charset="0"/>
              </a:rPr>
              <a:t> Mentor encourages autonomy and self development, identifying </a:t>
            </a:r>
            <a:r>
              <a:rPr lang="en-GB" b="1" i="1" dirty="0">
                <a:cs typeface="Arial" panose="020B0604020202020204" pitchFamily="34" charset="0"/>
              </a:rPr>
              <a:t>not providing </a:t>
            </a:r>
            <a:r>
              <a:rPr lang="en-GB" dirty="0">
                <a:cs typeface="Arial" panose="020B0604020202020204" pitchFamily="34" charset="0"/>
              </a:rPr>
              <a:t>opportunities for development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cs typeface="Arial" panose="020B0604020202020204" pitchFamily="34" charset="0"/>
              </a:rPr>
              <a:t> Recognition of value for both parties - mutuality of learning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cs typeface="Arial" panose="020B0604020202020204" pitchFamily="34" charset="0"/>
              </a:rPr>
              <a:t> Mentee in driving seat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cs typeface="Arial" panose="020B0604020202020204" pitchFamily="34" charset="0"/>
              </a:rPr>
              <a:t> No line of accountability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cs typeface="Arial" panose="020B0604020202020204" pitchFamily="34" charset="0"/>
              </a:rPr>
              <a:t> It’s about experience not hierarchy </a:t>
            </a:r>
          </a:p>
        </p:txBody>
      </p:sp>
    </p:spTree>
    <p:extLst>
      <p:ext uri="{BB962C8B-B14F-4D97-AF65-F5344CB8AC3E}">
        <p14:creationId xmlns:p14="http://schemas.microsoft.com/office/powerpoint/2010/main" val="4072903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0EE8A99-9507-604D-9E49-AAC4690F535C}"/>
              </a:ext>
            </a:extLst>
          </p:cNvPr>
          <p:cNvSpPr txBox="1"/>
          <p:nvPr/>
        </p:nvSpPr>
        <p:spPr>
          <a:xfrm>
            <a:off x="505326" y="415090"/>
            <a:ext cx="8139364" cy="99257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3000" dirty="0"/>
              <a:t>How does mentoring work?</a:t>
            </a:r>
          </a:p>
          <a:p>
            <a:endParaRPr lang="en-US" sz="3000" dirty="0"/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xmlns="" id="{04E25084-C4B9-2746-9640-18F6A6081EA9}"/>
              </a:ext>
            </a:extLst>
          </p:cNvPr>
          <p:cNvSpPr/>
          <p:nvPr/>
        </p:nvSpPr>
        <p:spPr>
          <a:xfrm>
            <a:off x="505326" y="1282148"/>
            <a:ext cx="4205822" cy="3170583"/>
          </a:xfrm>
          <a:prstGeom prst="roundRect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en-US" dirty="0"/>
              <a:t>Exploration</a:t>
            </a:r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xmlns="" id="{CF5ED19D-B03B-6843-9B39-84FF9FF80161}"/>
              </a:ext>
            </a:extLst>
          </p:cNvPr>
          <p:cNvSpPr/>
          <p:nvPr/>
        </p:nvSpPr>
        <p:spPr>
          <a:xfrm>
            <a:off x="4711148" y="1093304"/>
            <a:ext cx="2276061" cy="3635106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xmlns="" id="{1D6F6B0A-6AD3-C94C-88FA-5BA64519CFCC}"/>
              </a:ext>
            </a:extLst>
          </p:cNvPr>
          <p:cNvSpPr/>
          <p:nvPr/>
        </p:nvSpPr>
        <p:spPr>
          <a:xfrm>
            <a:off x="4860235" y="2187786"/>
            <a:ext cx="1642571" cy="1446143"/>
          </a:xfrm>
          <a:prstGeom prst="roundRect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en-US" dirty="0"/>
              <a:t>New </a:t>
            </a:r>
          </a:p>
          <a:p>
            <a:pPr algn="ctr"/>
            <a:r>
              <a:rPr lang="en-US" dirty="0"/>
              <a:t>understanding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xmlns="" id="{F04C1AFC-BB13-1B4C-B182-0B98AB1615D6}"/>
              </a:ext>
            </a:extLst>
          </p:cNvPr>
          <p:cNvSpPr/>
          <p:nvPr/>
        </p:nvSpPr>
        <p:spPr>
          <a:xfrm>
            <a:off x="6738731" y="2371150"/>
            <a:ext cx="1279793" cy="992579"/>
          </a:xfrm>
          <a:prstGeom prst="roundRect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en-US" dirty="0"/>
              <a:t>Action planning</a:t>
            </a:r>
          </a:p>
        </p:txBody>
      </p:sp>
    </p:spTree>
    <p:extLst>
      <p:ext uri="{BB962C8B-B14F-4D97-AF65-F5344CB8AC3E}">
        <p14:creationId xmlns:p14="http://schemas.microsoft.com/office/powerpoint/2010/main" val="2616154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270C5162-C22B-FB4F-8817-0784498F7CDB}"/>
              </a:ext>
            </a:extLst>
          </p:cNvPr>
          <p:cNvSpPr/>
          <p:nvPr/>
        </p:nvSpPr>
        <p:spPr>
          <a:xfrm>
            <a:off x="496957" y="467139"/>
            <a:ext cx="6361043" cy="237757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GB" sz="3000" dirty="0"/>
              <a:t>Quality of relationship = </a:t>
            </a:r>
            <a:r>
              <a:rPr lang="en-GB" sz="3000" dirty="0" smtClean="0"/>
              <a:t>success</a:t>
            </a:r>
          </a:p>
          <a:p>
            <a:r>
              <a:rPr lang="en-GB" sz="3000" dirty="0" smtClean="0"/>
              <a:t> </a:t>
            </a:r>
            <a:endParaRPr lang="en-GB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Managing expectations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Building trust through rapport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Authentic connection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Commitment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Doing what you say you will </a:t>
            </a:r>
          </a:p>
        </p:txBody>
      </p:sp>
    </p:spTree>
    <p:extLst>
      <p:ext uri="{BB962C8B-B14F-4D97-AF65-F5344CB8AC3E}">
        <p14:creationId xmlns:p14="http://schemas.microsoft.com/office/powerpoint/2010/main" val="4060960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E5840973-4B90-6D4F-84A5-85D0D737A5A8}"/>
              </a:ext>
            </a:extLst>
          </p:cNvPr>
          <p:cNvSpPr/>
          <p:nvPr/>
        </p:nvSpPr>
        <p:spPr>
          <a:xfrm>
            <a:off x="496957" y="526774"/>
            <a:ext cx="3452013" cy="32085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GB" sz="3000" dirty="0"/>
              <a:t>The role of a </a:t>
            </a:r>
            <a:r>
              <a:rPr lang="en-GB" sz="3000" dirty="0" smtClean="0"/>
              <a:t>Mentor</a:t>
            </a:r>
          </a:p>
          <a:p>
            <a:r>
              <a:rPr lang="en-GB" sz="3000" dirty="0" smtClean="0"/>
              <a:t> </a:t>
            </a:r>
            <a:endParaRPr lang="en-GB" sz="3000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/>
              <a:t>Sounding Board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/>
              <a:t>Role Model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/>
              <a:t>Challenger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/>
              <a:t>Career Counsellor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/>
              <a:t>Development Advisor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/>
              <a:t>Professional Advisor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/>
              <a:t>Critical Friend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/>
              <a:t>Networker / Facilitator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0E1EE653-407C-344E-9C17-384D604F0045}"/>
              </a:ext>
            </a:extLst>
          </p:cNvPr>
          <p:cNvSpPr/>
          <p:nvPr/>
        </p:nvSpPr>
        <p:spPr>
          <a:xfrm>
            <a:off x="4279830" y="526774"/>
            <a:ext cx="3811223" cy="293157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GB" sz="3000" dirty="0"/>
              <a:t>Your role as a </a:t>
            </a:r>
            <a:r>
              <a:rPr lang="en-GB" sz="3000" dirty="0" smtClean="0"/>
              <a:t>mentee</a:t>
            </a:r>
          </a:p>
          <a:p>
            <a:r>
              <a:rPr lang="en-GB" sz="3000" dirty="0" smtClean="0"/>
              <a:t> </a:t>
            </a:r>
            <a:endParaRPr lang="en-GB" sz="3000" dirty="0"/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/>
              <a:t>Respect the time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/>
              <a:t>Be honest in your thinking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/>
              <a:t>Be committed to your learning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/>
              <a:t>Prepare for each session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/>
              <a:t>Make up your own mind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/>
              <a:t>Undertake tasks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/>
              <a:t>Manage the admin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D0B5FB61-0850-BD45-B444-DBE9E18100D7}"/>
              </a:ext>
            </a:extLst>
          </p:cNvPr>
          <p:cNvSpPr/>
          <p:nvPr/>
        </p:nvSpPr>
        <p:spPr>
          <a:xfrm>
            <a:off x="168298" y="3818306"/>
            <a:ext cx="6390861" cy="108491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</a:rPr>
              <a:t>Responsibility </a:t>
            </a:r>
            <a:endParaRPr lang="en-GB" sz="3000" dirty="0"/>
          </a:p>
          <a:p>
            <a:r>
              <a:rPr lang="en-GB" dirty="0"/>
              <a:t>Mentor = what happens within the mentoring conversation. </a:t>
            </a:r>
          </a:p>
          <a:p>
            <a:r>
              <a:rPr lang="en-GB" dirty="0"/>
              <a:t>Mentee = what happens between sessions. </a:t>
            </a:r>
          </a:p>
        </p:txBody>
      </p:sp>
    </p:spTree>
    <p:extLst>
      <p:ext uri="{BB962C8B-B14F-4D97-AF65-F5344CB8AC3E}">
        <p14:creationId xmlns:p14="http://schemas.microsoft.com/office/powerpoint/2010/main" val="1847184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B3BB68A4-435F-E74E-AF60-4CF88A24A2D2}"/>
              </a:ext>
            </a:extLst>
          </p:cNvPr>
          <p:cNvSpPr/>
          <p:nvPr/>
        </p:nvSpPr>
        <p:spPr>
          <a:xfrm>
            <a:off x="526774" y="417444"/>
            <a:ext cx="6331226" cy="348557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</a:rPr>
              <a:t>What to expect.</a:t>
            </a:r>
            <a:r>
              <a:rPr lang="en-GB" sz="3000" dirty="0" smtClean="0">
                <a:latin typeface="Calibri" panose="020F0502020204030204" pitchFamily="34" charset="0"/>
              </a:rPr>
              <a:t>.</a:t>
            </a:r>
          </a:p>
          <a:p>
            <a:r>
              <a:rPr lang="en-GB" sz="3000" dirty="0" smtClean="0">
                <a:latin typeface="Calibri" panose="020F0502020204030204" pitchFamily="34" charset="0"/>
              </a:rPr>
              <a:t> </a:t>
            </a:r>
            <a:endParaRPr lang="en-GB" sz="3000" dirty="0"/>
          </a:p>
          <a:p>
            <a:r>
              <a:rPr lang="en-GB" dirty="0"/>
              <a:t>• Empathy</a:t>
            </a:r>
            <a:br>
              <a:rPr lang="en-GB" dirty="0"/>
            </a:br>
            <a:r>
              <a:rPr lang="en-GB" dirty="0"/>
              <a:t>• Constructive challenge / stretching </a:t>
            </a:r>
            <a:endParaRPr lang="en-GB" dirty="0"/>
          </a:p>
          <a:p>
            <a:r>
              <a:rPr lang="en-GB" dirty="0"/>
              <a:t>• </a:t>
            </a:r>
            <a:r>
              <a:rPr lang="en-GB" dirty="0"/>
              <a:t>Sharing of experience</a:t>
            </a:r>
            <a:br>
              <a:rPr lang="en-GB" dirty="0"/>
            </a:br>
            <a:r>
              <a:rPr lang="en-GB" dirty="0"/>
              <a:t>• Confidentiality</a:t>
            </a:r>
            <a:br>
              <a:rPr lang="en-GB" dirty="0"/>
            </a:br>
            <a:r>
              <a:rPr lang="en-GB" dirty="0"/>
              <a:t>• Friendliness</a:t>
            </a:r>
            <a:br>
              <a:rPr lang="en-GB" dirty="0"/>
            </a:br>
            <a:r>
              <a:rPr lang="en-GB" dirty="0"/>
              <a:t>• Help with understanding</a:t>
            </a:r>
            <a:br>
              <a:rPr lang="en-GB" dirty="0"/>
            </a:br>
            <a:r>
              <a:rPr lang="en-GB" dirty="0"/>
              <a:t>• Help in building networks</a:t>
            </a:r>
            <a:br>
              <a:rPr lang="en-GB" dirty="0"/>
            </a:br>
            <a:r>
              <a:rPr lang="en-GB" dirty="0"/>
              <a:t>• A sounding board</a:t>
            </a:r>
            <a:br>
              <a:rPr lang="en-GB" dirty="0"/>
            </a:br>
            <a:r>
              <a:rPr lang="en-GB" dirty="0"/>
              <a:t>• Listening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F0A3F54C-DFEF-7C4F-AE36-5B2FFA726151}"/>
              </a:ext>
            </a:extLst>
          </p:cNvPr>
          <p:cNvSpPr/>
          <p:nvPr/>
        </p:nvSpPr>
        <p:spPr>
          <a:xfrm>
            <a:off x="4397231" y="1064003"/>
            <a:ext cx="3468690" cy="283923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GB" sz="3000" dirty="0"/>
              <a:t>Building trust through </a:t>
            </a:r>
            <a:r>
              <a:rPr lang="en-GB" sz="3000" dirty="0" smtClean="0"/>
              <a:t>rapport</a:t>
            </a:r>
          </a:p>
          <a:p>
            <a:r>
              <a:rPr lang="en-GB" sz="3000" dirty="0" smtClean="0"/>
              <a:t> </a:t>
            </a:r>
            <a:endParaRPr lang="en-GB" sz="3000" dirty="0"/>
          </a:p>
          <a:p>
            <a:r>
              <a:rPr lang="en-GB" dirty="0"/>
              <a:t>• Trust</a:t>
            </a:r>
            <a:br>
              <a:rPr lang="en-GB" dirty="0"/>
            </a:br>
            <a:r>
              <a:rPr lang="en-GB" dirty="0"/>
              <a:t>• Focus</a:t>
            </a:r>
            <a:br>
              <a:rPr lang="en-GB" dirty="0"/>
            </a:br>
            <a:r>
              <a:rPr lang="en-GB" dirty="0"/>
              <a:t>• Empathy</a:t>
            </a:r>
            <a:br>
              <a:rPr lang="en-GB" dirty="0"/>
            </a:br>
            <a:r>
              <a:rPr lang="en-GB" dirty="0"/>
              <a:t>• Connection</a:t>
            </a:r>
            <a:br>
              <a:rPr lang="en-GB" dirty="0"/>
            </a:br>
            <a:r>
              <a:rPr lang="en-GB" dirty="0"/>
              <a:t>• Empowerment </a:t>
            </a:r>
          </a:p>
        </p:txBody>
      </p:sp>
    </p:spTree>
    <p:extLst>
      <p:ext uri="{BB962C8B-B14F-4D97-AF65-F5344CB8AC3E}">
        <p14:creationId xmlns:p14="http://schemas.microsoft.com/office/powerpoint/2010/main" val="296232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5A5A0DE-D526-404B-AB39-04A5399CDF79}"/>
              </a:ext>
            </a:extLst>
          </p:cNvPr>
          <p:cNvSpPr txBox="1"/>
          <p:nvPr/>
        </p:nvSpPr>
        <p:spPr>
          <a:xfrm>
            <a:off x="505326" y="415090"/>
            <a:ext cx="8139364" cy="99257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3000" dirty="0"/>
              <a:t>Phases of the relationship</a:t>
            </a:r>
          </a:p>
          <a:p>
            <a:endParaRPr lang="en-US" sz="3000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xmlns="" id="{F3D92340-AEB3-034B-A27B-7378CF43E4CB}"/>
              </a:ext>
            </a:extLst>
          </p:cNvPr>
          <p:cNvCxnSpPr/>
          <p:nvPr/>
        </p:nvCxnSpPr>
        <p:spPr>
          <a:xfrm flipV="1">
            <a:off x="1232453" y="1734615"/>
            <a:ext cx="0" cy="229593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xmlns="" id="{080FE993-7E46-DD44-8BC3-B7241E3A3CF7}"/>
              </a:ext>
            </a:extLst>
          </p:cNvPr>
          <p:cNvCxnSpPr>
            <a:cxnSpLocks/>
          </p:cNvCxnSpPr>
          <p:nvPr/>
        </p:nvCxnSpPr>
        <p:spPr>
          <a:xfrm>
            <a:off x="1232452" y="4030554"/>
            <a:ext cx="6167231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64FB2342-E7D5-3A4F-94A3-3AAFC930BE89}"/>
              </a:ext>
            </a:extLst>
          </p:cNvPr>
          <p:cNvSpPr/>
          <p:nvPr/>
        </p:nvSpPr>
        <p:spPr>
          <a:xfrm>
            <a:off x="1237785" y="3653793"/>
            <a:ext cx="6104461" cy="3767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xmlns="" id="{278DEE26-39B0-524F-94A3-4DDD5786ABB8}"/>
              </a:ext>
            </a:extLst>
          </p:cNvPr>
          <p:cNvSpPr/>
          <p:nvPr/>
        </p:nvSpPr>
        <p:spPr>
          <a:xfrm>
            <a:off x="1237786" y="1779948"/>
            <a:ext cx="6099129" cy="1898628"/>
          </a:xfrm>
          <a:custGeom>
            <a:avLst/>
            <a:gdLst>
              <a:gd name="connsiteX0" fmla="*/ 0 w 7449015"/>
              <a:gd name="connsiteY0" fmla="*/ 2386361 h 2386361"/>
              <a:gd name="connsiteX1" fmla="*/ 1092820 w 7449015"/>
              <a:gd name="connsiteY1" fmla="*/ 2074127 h 2386361"/>
              <a:gd name="connsiteX2" fmla="*/ 2029522 w 7449015"/>
              <a:gd name="connsiteY2" fmla="*/ 1226634 h 2386361"/>
              <a:gd name="connsiteX3" fmla="*/ 4282069 w 7449015"/>
              <a:gd name="connsiteY3" fmla="*/ 0 h 2386361"/>
              <a:gd name="connsiteX4" fmla="*/ 6512313 w 7449015"/>
              <a:gd name="connsiteY4" fmla="*/ 1159727 h 2386361"/>
              <a:gd name="connsiteX5" fmla="*/ 7449015 w 7449015"/>
              <a:gd name="connsiteY5" fmla="*/ 2185639 h 2386361"/>
              <a:gd name="connsiteX0" fmla="*/ 0 w 7629624"/>
              <a:gd name="connsiteY0" fmla="*/ 2386361 h 2498460"/>
              <a:gd name="connsiteX1" fmla="*/ 1092820 w 7629624"/>
              <a:gd name="connsiteY1" fmla="*/ 2074127 h 2498460"/>
              <a:gd name="connsiteX2" fmla="*/ 2029522 w 7629624"/>
              <a:gd name="connsiteY2" fmla="*/ 1226634 h 2498460"/>
              <a:gd name="connsiteX3" fmla="*/ 4282069 w 7629624"/>
              <a:gd name="connsiteY3" fmla="*/ 0 h 2498460"/>
              <a:gd name="connsiteX4" fmla="*/ 6512313 w 7629624"/>
              <a:gd name="connsiteY4" fmla="*/ 1159727 h 2498460"/>
              <a:gd name="connsiteX5" fmla="*/ 7629624 w 7629624"/>
              <a:gd name="connsiteY5" fmla="*/ 2498460 h 2498460"/>
              <a:gd name="connsiteX0" fmla="*/ 0 w 7629624"/>
              <a:gd name="connsiteY0" fmla="*/ 2473447 h 2498460"/>
              <a:gd name="connsiteX1" fmla="*/ 1092820 w 7629624"/>
              <a:gd name="connsiteY1" fmla="*/ 2074127 h 2498460"/>
              <a:gd name="connsiteX2" fmla="*/ 2029522 w 7629624"/>
              <a:gd name="connsiteY2" fmla="*/ 1226634 h 2498460"/>
              <a:gd name="connsiteX3" fmla="*/ 4282069 w 7629624"/>
              <a:gd name="connsiteY3" fmla="*/ 0 h 2498460"/>
              <a:gd name="connsiteX4" fmla="*/ 6512313 w 7629624"/>
              <a:gd name="connsiteY4" fmla="*/ 1159727 h 2498460"/>
              <a:gd name="connsiteX5" fmla="*/ 7629624 w 7629624"/>
              <a:gd name="connsiteY5" fmla="*/ 2498460 h 2498460"/>
              <a:gd name="connsiteX0" fmla="*/ 0 w 7629624"/>
              <a:gd name="connsiteY0" fmla="*/ 2531504 h 2531504"/>
              <a:gd name="connsiteX1" fmla="*/ 1092820 w 7629624"/>
              <a:gd name="connsiteY1" fmla="*/ 2074127 h 2531504"/>
              <a:gd name="connsiteX2" fmla="*/ 2029522 w 7629624"/>
              <a:gd name="connsiteY2" fmla="*/ 1226634 h 2531504"/>
              <a:gd name="connsiteX3" fmla="*/ 4282069 w 7629624"/>
              <a:gd name="connsiteY3" fmla="*/ 0 h 2531504"/>
              <a:gd name="connsiteX4" fmla="*/ 6512313 w 7629624"/>
              <a:gd name="connsiteY4" fmla="*/ 1159727 h 2531504"/>
              <a:gd name="connsiteX5" fmla="*/ 7629624 w 7629624"/>
              <a:gd name="connsiteY5" fmla="*/ 2498460 h 2531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29624" h="2531504">
                <a:moveTo>
                  <a:pt x="0" y="2531504"/>
                </a:moveTo>
                <a:lnTo>
                  <a:pt x="1092820" y="2074127"/>
                </a:lnTo>
                <a:lnTo>
                  <a:pt x="2029522" y="1226634"/>
                </a:lnTo>
                <a:lnTo>
                  <a:pt x="4282069" y="0"/>
                </a:lnTo>
                <a:lnTo>
                  <a:pt x="6512313" y="1159727"/>
                </a:lnTo>
                <a:lnTo>
                  <a:pt x="7629624" y="2498460"/>
                </a:lnTo>
              </a:path>
            </a:pathLst>
          </a:cu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EE5EFA74-6261-124E-8E53-89896C667D60}"/>
              </a:ext>
            </a:extLst>
          </p:cNvPr>
          <p:cNvCxnSpPr>
            <a:cxnSpLocks/>
            <a:stCxn id="8" idx="1"/>
          </p:cNvCxnSpPr>
          <p:nvPr/>
        </p:nvCxnSpPr>
        <p:spPr>
          <a:xfrm>
            <a:off x="2111387" y="3335544"/>
            <a:ext cx="0" cy="695009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71D1C588-954A-464D-AF80-9AB9FDD7FDAD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2860188" y="2699924"/>
            <a:ext cx="1" cy="1330629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7E7E33BC-9B3C-9D42-847B-6EB088BE0066}"/>
              </a:ext>
            </a:extLst>
          </p:cNvPr>
          <p:cNvCxnSpPr>
            <a:cxnSpLocks/>
          </p:cNvCxnSpPr>
          <p:nvPr/>
        </p:nvCxnSpPr>
        <p:spPr>
          <a:xfrm>
            <a:off x="4661774" y="1779948"/>
            <a:ext cx="0" cy="2250605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4BFD8CFA-9FDF-B342-9828-8828EED5B8FE}"/>
              </a:ext>
            </a:extLst>
          </p:cNvPr>
          <p:cNvCxnSpPr>
            <a:cxnSpLocks/>
            <a:stCxn id="8" idx="4"/>
          </p:cNvCxnSpPr>
          <p:nvPr/>
        </p:nvCxnSpPr>
        <p:spPr>
          <a:xfrm>
            <a:off x="6443736" y="2649744"/>
            <a:ext cx="19624" cy="1380809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9E6BA833-5648-8542-8FD6-8BF5D806F3A6}"/>
              </a:ext>
            </a:extLst>
          </p:cNvPr>
          <p:cNvSpPr txBox="1"/>
          <p:nvPr/>
        </p:nvSpPr>
        <p:spPr>
          <a:xfrm>
            <a:off x="620027" y="913278"/>
            <a:ext cx="1235517" cy="117724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Intensity of learning and value added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2C569F68-7C6C-FD4E-B5E5-98D20F6DA695}"/>
              </a:ext>
            </a:extLst>
          </p:cNvPr>
          <p:cNvSpPr txBox="1"/>
          <p:nvPr/>
        </p:nvSpPr>
        <p:spPr>
          <a:xfrm>
            <a:off x="7501736" y="3892053"/>
            <a:ext cx="1235517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Time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3719CCF7-3443-C54D-975B-857BED238237}"/>
              </a:ext>
            </a:extLst>
          </p:cNvPr>
          <p:cNvSpPr txBox="1"/>
          <p:nvPr/>
        </p:nvSpPr>
        <p:spPr>
          <a:xfrm rot="20445486">
            <a:off x="1096561" y="3420659"/>
            <a:ext cx="1235517" cy="6232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Building rapport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2738F66E-7953-7A40-84ED-5307F1C32DCA}"/>
              </a:ext>
            </a:extLst>
          </p:cNvPr>
          <p:cNvSpPr txBox="1"/>
          <p:nvPr/>
        </p:nvSpPr>
        <p:spPr>
          <a:xfrm rot="19329612">
            <a:off x="1861738" y="3053615"/>
            <a:ext cx="1235517" cy="6232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Setting direction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49471857-A876-2742-B9D5-C2AAD16F13E3}"/>
              </a:ext>
            </a:extLst>
          </p:cNvPr>
          <p:cNvSpPr txBox="1"/>
          <p:nvPr/>
        </p:nvSpPr>
        <p:spPr>
          <a:xfrm rot="20063156">
            <a:off x="3088910" y="2342573"/>
            <a:ext cx="1235517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Progression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D26CF723-E164-2544-BEA8-46949ECEC1EB}"/>
              </a:ext>
            </a:extLst>
          </p:cNvPr>
          <p:cNvSpPr txBox="1"/>
          <p:nvPr/>
        </p:nvSpPr>
        <p:spPr>
          <a:xfrm rot="1512831">
            <a:off x="4903222" y="2217108"/>
            <a:ext cx="1235517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Winding up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0447F478-1F87-F64C-B444-85D4B131FD92}"/>
              </a:ext>
            </a:extLst>
          </p:cNvPr>
          <p:cNvSpPr txBox="1"/>
          <p:nvPr/>
        </p:nvSpPr>
        <p:spPr>
          <a:xfrm rot="2710737">
            <a:off x="6199027" y="3137864"/>
            <a:ext cx="1235517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Moving on</a:t>
            </a:r>
          </a:p>
        </p:txBody>
      </p:sp>
    </p:spTree>
    <p:extLst>
      <p:ext uri="{BB962C8B-B14F-4D97-AF65-F5344CB8AC3E}">
        <p14:creationId xmlns:p14="http://schemas.microsoft.com/office/powerpoint/2010/main" val="847001604"/>
      </p:ext>
    </p:extLst>
  </p:cSld>
  <p:clrMapOvr>
    <a:masterClrMapping/>
  </p:clrMapOvr>
</p:sld>
</file>

<file path=ppt/theme/theme1.xml><?xml version="1.0" encoding="utf-8"?>
<a:theme xmlns:a="http://schemas.openxmlformats.org/drawingml/2006/main" name="SDRC 2019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 template [Read-Only]" id="{EB3479F1-36AF-4796-AD72-F79B79D94432}" vid="{AB17D2D2-AEB1-4DE9-AF77-B897C91C329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1153</TotalTime>
  <Words>536</Words>
  <Application>Microsoft Macintosh PowerPoint</Application>
  <PresentationFormat>On-screen Show (16:9)</PresentationFormat>
  <Paragraphs>129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SDRC 2019 Slides</vt:lpstr>
      <vt:lpstr>SDRC Early Career Researcher Mentoring Scheme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Ritchie</dc:creator>
  <cp:lastModifiedBy>Craig Ritchie</cp:lastModifiedBy>
  <cp:revision>48</cp:revision>
  <dcterms:created xsi:type="dcterms:W3CDTF">2020-04-27T08:34:41Z</dcterms:created>
  <dcterms:modified xsi:type="dcterms:W3CDTF">2020-06-09T20:23:36Z</dcterms:modified>
</cp:coreProperties>
</file>